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25"/>
  </p:notesMasterIdLst>
  <p:sldIdLst>
    <p:sldId id="256" r:id="rId2"/>
    <p:sldId id="268" r:id="rId3"/>
    <p:sldId id="269" r:id="rId4"/>
    <p:sldId id="284" r:id="rId5"/>
    <p:sldId id="273" r:id="rId6"/>
    <p:sldId id="274" r:id="rId7"/>
    <p:sldId id="272" r:id="rId8"/>
    <p:sldId id="283" r:id="rId9"/>
    <p:sldId id="261" r:id="rId10"/>
    <p:sldId id="257" r:id="rId11"/>
    <p:sldId id="258" r:id="rId12"/>
    <p:sldId id="259" r:id="rId13"/>
    <p:sldId id="260" r:id="rId14"/>
    <p:sldId id="262" r:id="rId15"/>
    <p:sldId id="263" r:id="rId16"/>
    <p:sldId id="264" r:id="rId17"/>
    <p:sldId id="265" r:id="rId18"/>
    <p:sldId id="266" r:id="rId19"/>
    <p:sldId id="288" r:id="rId20"/>
    <p:sldId id="285" r:id="rId21"/>
    <p:sldId id="287" r:id="rId22"/>
    <p:sldId id="286" r:id="rId23"/>
    <p:sldId id="26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8CE"/>
    <a:srgbClr val="ECECE8"/>
    <a:srgbClr val="0B2827"/>
    <a:srgbClr val="54BE73"/>
    <a:srgbClr val="9BBF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7" autoAdjust="0"/>
    <p:restoredTop sz="94660"/>
  </p:normalViewPr>
  <p:slideViewPr>
    <p:cSldViewPr snapToGrid="0">
      <p:cViewPr varScale="1">
        <p:scale>
          <a:sx n="109" d="100"/>
          <a:sy n="109" d="100"/>
        </p:scale>
        <p:origin x="92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DB8D5-654D-4A60-AF93-C95E8397DCBE}" type="datetimeFigureOut">
              <a:rPr lang="fr-FR" smtClean="0"/>
              <a:t>26/03/2021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DD44E4-4254-440A-AB1F-7A0E7AD4FC91}" type="slidenum">
              <a:rPr lang="fr-FR" smtClean="0"/>
              <a:t>‹N°›</a:t>
            </a:fld>
            <a:endParaRPr lang="fr-FR"/>
          </a:p>
        </p:txBody>
      </p:sp>
    </p:spTree>
    <p:extLst>
      <p:ext uri="{BB962C8B-B14F-4D97-AF65-F5344CB8AC3E}">
        <p14:creationId xmlns:p14="http://schemas.microsoft.com/office/powerpoint/2010/main" val="3207802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1DD44E4-4254-440A-AB1F-7A0E7AD4FC91}" type="slidenum">
              <a:rPr lang="fr-FR" smtClean="0"/>
              <a:t>4</a:t>
            </a:fld>
            <a:endParaRPr lang="fr-FR"/>
          </a:p>
        </p:txBody>
      </p:sp>
    </p:spTree>
    <p:extLst>
      <p:ext uri="{BB962C8B-B14F-4D97-AF65-F5344CB8AC3E}">
        <p14:creationId xmlns:p14="http://schemas.microsoft.com/office/powerpoint/2010/main" val="373409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Trello nos a permis de mettre les bases sur le projet, ce qu’on pouvais faire et ce qu’on devait faire, cet outil nous à beaucoup aider dans la gestion du projet pour savoir l’avancement du projet et a mieux repartir les taches avec un temps précis pour les réaliser</a:t>
            </a:r>
          </a:p>
        </p:txBody>
      </p:sp>
      <p:sp>
        <p:nvSpPr>
          <p:cNvPr id="4" name="Espace réservé du numéro de diapositive 3"/>
          <p:cNvSpPr>
            <a:spLocks noGrp="1"/>
          </p:cNvSpPr>
          <p:nvPr>
            <p:ph type="sldNum" sz="quarter" idx="5"/>
          </p:nvPr>
        </p:nvSpPr>
        <p:spPr/>
        <p:txBody>
          <a:bodyPr/>
          <a:lstStyle/>
          <a:p>
            <a:fld id="{91DD44E4-4254-440A-AB1F-7A0E7AD4FC91}" type="slidenum">
              <a:rPr lang="fr-FR" smtClean="0"/>
              <a:t>5</a:t>
            </a:fld>
            <a:endParaRPr lang="fr-FR" dirty="0"/>
          </a:p>
        </p:txBody>
      </p:sp>
    </p:spTree>
    <p:extLst>
      <p:ext uri="{BB962C8B-B14F-4D97-AF65-F5344CB8AC3E}">
        <p14:creationId xmlns:p14="http://schemas.microsoft.com/office/powerpoint/2010/main" val="55130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Github</a:t>
            </a:r>
            <a:r>
              <a:rPr lang="fr-FR" dirty="0"/>
              <a:t> est une plateforme qui appartient a </a:t>
            </a:r>
            <a:r>
              <a:rPr lang="fr-FR" dirty="0" err="1"/>
              <a:t>microsoft</a:t>
            </a:r>
            <a:r>
              <a:rPr lang="fr-FR" dirty="0"/>
              <a:t> et que permet de travailler en groupe. L’avantage de tout ça c’est que le code est aussi sauvegarder en dehors de notre machine. Chaque membre de l’équipe se crée une Branche (ou copie) du projet et </a:t>
            </a:r>
            <a:r>
              <a:rPr lang="fr-FR" dirty="0" err="1"/>
              <a:t>dévelope</a:t>
            </a:r>
            <a:r>
              <a:rPr lang="fr-FR" dirty="0"/>
              <a:t> sur celle-ci a la fin quand le code est propre et fonctionnel, on fait un git pull </a:t>
            </a:r>
            <a:r>
              <a:rPr lang="fr-FR" dirty="0" err="1"/>
              <a:t>request</a:t>
            </a:r>
            <a:r>
              <a:rPr lang="fr-FR" dirty="0"/>
              <a:t> pour que la racine du projet reste a jour,</a:t>
            </a:r>
          </a:p>
        </p:txBody>
      </p:sp>
      <p:sp>
        <p:nvSpPr>
          <p:cNvPr id="4" name="Espace réservé du numéro de diapositive 3"/>
          <p:cNvSpPr>
            <a:spLocks noGrp="1"/>
          </p:cNvSpPr>
          <p:nvPr>
            <p:ph type="sldNum" sz="quarter" idx="5"/>
          </p:nvPr>
        </p:nvSpPr>
        <p:spPr/>
        <p:txBody>
          <a:bodyPr/>
          <a:lstStyle/>
          <a:p>
            <a:fld id="{91DD44E4-4254-440A-AB1F-7A0E7AD4FC91}" type="slidenum">
              <a:rPr lang="fr-FR" smtClean="0"/>
              <a:t>6</a:t>
            </a:fld>
            <a:endParaRPr lang="fr-FR"/>
          </a:p>
        </p:txBody>
      </p:sp>
    </p:spTree>
    <p:extLst>
      <p:ext uri="{BB962C8B-B14F-4D97-AF65-F5344CB8AC3E}">
        <p14:creationId xmlns:p14="http://schemas.microsoft.com/office/powerpoint/2010/main" val="2749841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s’est beaucoup servi de discord, de un parce que chacun de nous à pour habitude de l’</a:t>
            </a:r>
            <a:r>
              <a:rPr lang="fr-FR" dirty="0" err="1"/>
              <a:t>utilizer</a:t>
            </a:r>
            <a:r>
              <a:rPr lang="fr-FR" dirty="0"/>
              <a:t>. Et de deux parce que c’est un outil qui peut répondre a plusieurs </a:t>
            </a:r>
            <a:r>
              <a:rPr lang="fr-FR" dirty="0" err="1"/>
              <a:t>critaires</a:t>
            </a:r>
            <a:r>
              <a:rPr lang="fr-FR" dirty="0"/>
              <a:t> pour la gestion de projet.</a:t>
            </a:r>
          </a:p>
          <a:p>
            <a:r>
              <a:rPr lang="fr-FR" dirty="0"/>
              <a:t>On peut se réunir dans plusieurs salons pour en discuter du avancement du projet, et j’ai mis en disposition d’un bot qui prévient en temps réel quand une modification est faite sur </a:t>
            </a:r>
            <a:r>
              <a:rPr lang="fr-FR" dirty="0" err="1"/>
              <a:t>Github</a:t>
            </a:r>
            <a:r>
              <a:rPr lang="fr-FR" dirty="0"/>
              <a:t> et par qui cela à été faite.</a:t>
            </a:r>
          </a:p>
        </p:txBody>
      </p:sp>
      <p:sp>
        <p:nvSpPr>
          <p:cNvPr id="4" name="Espace réservé du numéro de diapositive 3"/>
          <p:cNvSpPr>
            <a:spLocks noGrp="1"/>
          </p:cNvSpPr>
          <p:nvPr>
            <p:ph type="sldNum" sz="quarter" idx="5"/>
          </p:nvPr>
        </p:nvSpPr>
        <p:spPr/>
        <p:txBody>
          <a:bodyPr/>
          <a:lstStyle/>
          <a:p>
            <a:fld id="{91DD44E4-4254-440A-AB1F-7A0E7AD4FC91}" type="slidenum">
              <a:rPr lang="fr-FR" smtClean="0"/>
              <a:t>7</a:t>
            </a:fld>
            <a:endParaRPr lang="fr-FR"/>
          </a:p>
        </p:txBody>
      </p:sp>
    </p:spTree>
    <p:extLst>
      <p:ext uri="{BB962C8B-B14F-4D97-AF65-F5344CB8AC3E}">
        <p14:creationId xmlns:p14="http://schemas.microsoft.com/office/powerpoint/2010/main" val="843337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1DD44E4-4254-440A-AB1F-7A0E7AD4FC91}" type="slidenum">
              <a:rPr lang="fr-FR" smtClean="0"/>
              <a:t>8</a:t>
            </a:fld>
            <a:endParaRPr lang="fr-FR"/>
          </a:p>
        </p:txBody>
      </p:sp>
    </p:spTree>
    <p:extLst>
      <p:ext uri="{BB962C8B-B14F-4D97-AF65-F5344CB8AC3E}">
        <p14:creationId xmlns:p14="http://schemas.microsoft.com/office/powerpoint/2010/main" val="1318660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sz="1200" dirty="0"/>
              <a:t>Ces sites internet sont dans le même domaine, à l’échelle nationale, qui utilisent des pratiques qui pourraient éventuellement nous inspirer pour le site </a:t>
            </a:r>
            <a:r>
              <a:rPr lang="fr-FR" sz="1200" dirty="0" err="1"/>
              <a:t>EcoVerre</a:t>
            </a:r>
            <a:r>
              <a:rPr lang="fr-FR" sz="1200" dirty="0"/>
              <a:t>.</a:t>
            </a:r>
          </a:p>
          <a:p>
            <a:pPr marL="0" indent="0">
              <a:buNone/>
            </a:pPr>
            <a:endParaRPr lang="fr-FR" sz="1200" dirty="0"/>
          </a:p>
          <a:p>
            <a:pPr marL="0" indent="0">
              <a:buNone/>
            </a:pPr>
            <a:endParaRPr lang="fr-FR" sz="1200" dirty="0"/>
          </a:p>
          <a:p>
            <a:pPr marL="0" indent="0">
              <a:buNone/>
            </a:pPr>
            <a:endParaRPr lang="fr-FR" sz="1200" dirty="0"/>
          </a:p>
          <a:p>
            <a:pPr marL="0" indent="0">
              <a:buNone/>
            </a:pPr>
            <a:endParaRPr lang="fr-FR" sz="1200" dirty="0"/>
          </a:p>
          <a:p>
            <a:pPr marL="0" indent="0">
              <a:buNone/>
            </a:pPr>
            <a:endParaRPr lang="fr-FR" sz="1200" dirty="0"/>
          </a:p>
          <a:p>
            <a:pPr marL="0" indent="0">
              <a:buNone/>
            </a:pPr>
            <a:endParaRPr lang="fr-FR" sz="1200" dirty="0"/>
          </a:p>
          <a:p>
            <a:pPr marL="0" indent="0">
              <a:buNone/>
            </a:pPr>
            <a:endParaRPr lang="fr-FR" sz="1200" dirty="0"/>
          </a:p>
          <a:p>
            <a:pPr marL="0" indent="0">
              <a:buNone/>
            </a:pPr>
            <a:endParaRPr lang="fr-FR" sz="1200" dirty="0"/>
          </a:p>
          <a:p>
            <a:pPr marL="0" indent="0">
              <a:buNone/>
            </a:pPr>
            <a:endParaRPr lang="fr-FR" sz="1200" dirty="0"/>
          </a:p>
          <a:p>
            <a:pPr marL="0" indent="0">
              <a:buNone/>
            </a:pPr>
            <a:endParaRPr lang="fr-FR" sz="1200" dirty="0"/>
          </a:p>
          <a:p>
            <a:pPr marL="0" indent="0">
              <a:buNone/>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91DD44E4-4254-440A-AB1F-7A0E7AD4FC91}" type="slidenum">
              <a:rPr lang="fr-FR" smtClean="0"/>
              <a:t>9</a:t>
            </a:fld>
            <a:endParaRPr lang="fr-FR"/>
          </a:p>
        </p:txBody>
      </p:sp>
    </p:spTree>
    <p:extLst>
      <p:ext uri="{BB962C8B-B14F-4D97-AF65-F5344CB8AC3E}">
        <p14:creationId xmlns:p14="http://schemas.microsoft.com/office/powerpoint/2010/main" val="3394794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Suite à une étude de benchmark, nous avons effectué plusieurs maquettes et nous nous sommes mis d’accord sur un rendu final.</a:t>
            </a:r>
          </a:p>
          <a:p>
            <a:endParaRPr lang="fr-FR" dirty="0"/>
          </a:p>
        </p:txBody>
      </p:sp>
      <p:sp>
        <p:nvSpPr>
          <p:cNvPr id="4" name="Espace réservé du numéro de diapositive 3"/>
          <p:cNvSpPr>
            <a:spLocks noGrp="1"/>
          </p:cNvSpPr>
          <p:nvPr>
            <p:ph type="sldNum" sz="quarter" idx="5"/>
          </p:nvPr>
        </p:nvSpPr>
        <p:spPr/>
        <p:txBody>
          <a:bodyPr/>
          <a:lstStyle/>
          <a:p>
            <a:fld id="{91DD44E4-4254-440A-AB1F-7A0E7AD4FC91}" type="slidenum">
              <a:rPr lang="fr-FR" smtClean="0"/>
              <a:t>14</a:t>
            </a:fld>
            <a:endParaRPr lang="fr-FR"/>
          </a:p>
        </p:txBody>
      </p:sp>
    </p:spTree>
    <p:extLst>
      <p:ext uri="{BB962C8B-B14F-4D97-AF65-F5344CB8AC3E}">
        <p14:creationId xmlns:p14="http://schemas.microsoft.com/office/powerpoint/2010/main" val="3588917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1DD44E4-4254-440A-AB1F-7A0E7AD4FC91}" type="slidenum">
              <a:rPr lang="fr-FR" smtClean="0"/>
              <a:t>19</a:t>
            </a:fld>
            <a:endParaRPr lang="fr-FR"/>
          </a:p>
        </p:txBody>
      </p:sp>
    </p:spTree>
    <p:extLst>
      <p:ext uri="{BB962C8B-B14F-4D97-AF65-F5344CB8AC3E}">
        <p14:creationId xmlns:p14="http://schemas.microsoft.com/office/powerpoint/2010/main" val="2137033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Friday, March 26,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504429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Friday, March 26,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43720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Friday, March 26,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3908268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Friday, March 26,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3837454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Friday, March 26,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3771255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Friday, March 26,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258758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Friday, March 26,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30966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Friday, March 26,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39102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Friday, March 26,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1195763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Friday, March 26,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829389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Friday, March 26,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‹N°›</a:t>
            </a:fld>
            <a:endParaRPr lang="en-US"/>
          </a:p>
        </p:txBody>
      </p:sp>
    </p:spTree>
    <p:extLst>
      <p:ext uri="{BB962C8B-B14F-4D97-AF65-F5344CB8AC3E}">
        <p14:creationId xmlns:p14="http://schemas.microsoft.com/office/powerpoint/2010/main" val="703800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Friday, March 26,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‹N°›</a:t>
            </a:fld>
            <a:endParaRPr lang="en-US" dirty="0"/>
          </a:p>
        </p:txBody>
      </p:sp>
    </p:spTree>
    <p:extLst>
      <p:ext uri="{BB962C8B-B14F-4D97-AF65-F5344CB8AC3E}">
        <p14:creationId xmlns:p14="http://schemas.microsoft.com/office/powerpoint/2010/main" val="3327778646"/>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2" r:id="rId6"/>
    <p:sldLayoutId id="2147483748" r:id="rId7"/>
    <p:sldLayoutId id="2147483749" r:id="rId8"/>
    <p:sldLayoutId id="2147483750" r:id="rId9"/>
    <p:sldLayoutId id="2147483751" r:id="rId10"/>
    <p:sldLayoutId id="2147483753"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sitetom.syctom-paris.f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paprec.com/fr/" TargetMode="Externa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ecosystem.eco/" TargetMode="Externa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terracycle.com/" TargetMode="Externa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ecoverre.paulosilva.xyz/"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sv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D382FF2-FCDB-4CE8-A4C9-F74C86150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9F422E0-FFA6-4F9B-B47D-D9E2CB823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ous-titre 2">
            <a:extLst>
              <a:ext uri="{FF2B5EF4-FFF2-40B4-BE49-F238E27FC236}">
                <a16:creationId xmlns:a16="http://schemas.microsoft.com/office/drawing/2014/main" id="{06EA8E78-FD20-470E-8C0E-FD2983A06A7A}"/>
              </a:ext>
            </a:extLst>
          </p:cNvPr>
          <p:cNvSpPr>
            <a:spLocks noGrp="1"/>
          </p:cNvSpPr>
          <p:nvPr>
            <p:ph type="subTitle" idx="1"/>
          </p:nvPr>
        </p:nvSpPr>
        <p:spPr>
          <a:xfrm>
            <a:off x="7634291" y="2975215"/>
            <a:ext cx="4122971" cy="907570"/>
          </a:xfrm>
        </p:spPr>
        <p:txBody>
          <a:bodyPr>
            <a:normAutofit/>
          </a:bodyPr>
          <a:lstStyle/>
          <a:p>
            <a:r>
              <a:rPr lang="fr-FR" sz="2000" dirty="0">
                <a:solidFill>
                  <a:schemeClr val="tx2">
                    <a:lumMod val="90000"/>
                  </a:schemeClr>
                </a:solidFill>
              </a:rPr>
              <a:t>2</a:t>
            </a:r>
            <a:r>
              <a:rPr lang="fr-FR" sz="2000" baseline="30000" dirty="0">
                <a:solidFill>
                  <a:schemeClr val="tx2">
                    <a:lumMod val="90000"/>
                  </a:schemeClr>
                </a:solidFill>
              </a:rPr>
              <a:t>eme </a:t>
            </a:r>
            <a:r>
              <a:rPr lang="fr-FR" sz="2000" dirty="0">
                <a:solidFill>
                  <a:schemeClr val="tx2">
                    <a:lumMod val="90000"/>
                  </a:schemeClr>
                </a:solidFill>
              </a:rPr>
              <a:t> Projet Bachelor Informatique</a:t>
            </a:r>
          </a:p>
        </p:txBody>
      </p:sp>
      <p:pic>
        <p:nvPicPr>
          <p:cNvPr id="7" name="Image 6">
            <a:extLst>
              <a:ext uri="{FF2B5EF4-FFF2-40B4-BE49-F238E27FC236}">
                <a16:creationId xmlns:a16="http://schemas.microsoft.com/office/drawing/2014/main" id="{605C5AE8-3CA7-4DF6-855E-EC5C3F2CB1A3}"/>
              </a:ext>
            </a:extLst>
          </p:cNvPr>
          <p:cNvPicPr>
            <a:picLocks noChangeAspect="1"/>
          </p:cNvPicPr>
          <p:nvPr/>
        </p:nvPicPr>
        <p:blipFill rotWithShape="1">
          <a:blip r:embed="rId2">
            <a:extLst>
              <a:ext uri="{28A0092B-C50C-407E-A947-70E740481C1C}">
                <a14:useLocalDpi xmlns:a14="http://schemas.microsoft.com/office/drawing/2010/main" val="0"/>
              </a:ext>
            </a:extLst>
          </a:blip>
          <a:srcRect l="4272" t="2941" r="2902" b="4444"/>
          <a:stretch/>
        </p:blipFill>
        <p:spPr>
          <a:xfrm>
            <a:off x="817723" y="2755900"/>
            <a:ext cx="2475731" cy="1346200"/>
          </a:xfrm>
          <a:custGeom>
            <a:avLst/>
            <a:gdLst/>
            <a:ahLst/>
            <a:cxnLst/>
            <a:rect l="l" t="t" r="r" b="b"/>
            <a:pathLst>
              <a:path w="2327400" h="2524669">
                <a:moveTo>
                  <a:pt x="0" y="0"/>
                </a:moveTo>
                <a:lnTo>
                  <a:pt x="2327400" y="0"/>
                </a:lnTo>
                <a:lnTo>
                  <a:pt x="2327400" y="2524669"/>
                </a:lnTo>
                <a:lnTo>
                  <a:pt x="0" y="2524669"/>
                </a:lnTo>
                <a:close/>
              </a:path>
            </a:pathLst>
          </a:custGeom>
        </p:spPr>
      </p:pic>
      <p:grpSp>
        <p:nvGrpSpPr>
          <p:cNvPr id="23" name="Group 22">
            <a:extLst>
              <a:ext uri="{FF2B5EF4-FFF2-40B4-BE49-F238E27FC236}">
                <a16:creationId xmlns:a16="http://schemas.microsoft.com/office/drawing/2014/main" id="{4363E9C7-08C1-40DB-969D-E84883D53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92486" y="136477"/>
            <a:ext cx="2088038" cy="719230"/>
            <a:chOff x="4532666" y="505937"/>
            <a:chExt cx="2981730" cy="1027064"/>
          </a:xfrm>
        </p:grpSpPr>
        <p:sp>
          <p:nvSpPr>
            <p:cNvPr id="24" name="Freeform 78">
              <a:extLst>
                <a:ext uri="{FF2B5EF4-FFF2-40B4-BE49-F238E27FC236}">
                  <a16:creationId xmlns:a16="http://schemas.microsoft.com/office/drawing/2014/main" id="{4FC0C19E-30AE-42AE-9350-5169D8377D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5" name="Freeform 79">
              <a:extLst>
                <a:ext uri="{FF2B5EF4-FFF2-40B4-BE49-F238E27FC236}">
                  <a16:creationId xmlns:a16="http://schemas.microsoft.com/office/drawing/2014/main" id="{4BE301AB-46AB-4B22-B05E-74415244D9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26" name="Freeform 85">
              <a:extLst>
                <a:ext uri="{FF2B5EF4-FFF2-40B4-BE49-F238E27FC236}">
                  <a16:creationId xmlns:a16="http://schemas.microsoft.com/office/drawing/2014/main" id="{D95510AE-8672-4D6E-BCAE-F5F375AFAE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grpSp>
        <p:nvGrpSpPr>
          <p:cNvPr id="28" name="Group 27">
            <a:extLst>
              <a:ext uri="{FF2B5EF4-FFF2-40B4-BE49-F238E27FC236}">
                <a16:creationId xmlns:a16="http://schemas.microsoft.com/office/drawing/2014/main" id="{95F55371-66EA-41FA-9101-6D60B2B5CF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44240" y="5646022"/>
            <a:ext cx="2117174" cy="588806"/>
            <a:chOff x="4549904" y="5078157"/>
            <a:chExt cx="3023338" cy="840818"/>
          </a:xfrm>
        </p:grpSpPr>
        <p:sp>
          <p:nvSpPr>
            <p:cNvPr id="29" name="Freeform 80">
              <a:extLst>
                <a:ext uri="{FF2B5EF4-FFF2-40B4-BE49-F238E27FC236}">
                  <a16:creationId xmlns:a16="http://schemas.microsoft.com/office/drawing/2014/main" id="{C23F1F07-77F3-4DA9-A248-B895032E88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30" name="Freeform 84">
              <a:extLst>
                <a:ext uri="{FF2B5EF4-FFF2-40B4-BE49-F238E27FC236}">
                  <a16:creationId xmlns:a16="http://schemas.microsoft.com/office/drawing/2014/main" id="{54A6D960-274C-4A76-92EA-BFA28D1BB7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sp>
          <p:nvSpPr>
            <p:cNvPr id="31" name="Freeform 87">
              <a:extLst>
                <a:ext uri="{FF2B5EF4-FFF2-40B4-BE49-F238E27FC236}">
                  <a16:creationId xmlns:a16="http://schemas.microsoft.com/office/drawing/2014/main" id="{6CB6608C-EE14-4F76-9411-D1C8C9B19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solidFill>
                  <a:schemeClr val="accent3"/>
                </a:solidFill>
              </a:endParaRPr>
            </a:p>
          </p:txBody>
        </p:sp>
      </p:grpSp>
      <p:pic>
        <p:nvPicPr>
          <p:cNvPr id="5" name="Graphique 4">
            <a:extLst>
              <a:ext uri="{FF2B5EF4-FFF2-40B4-BE49-F238E27FC236}">
                <a16:creationId xmlns:a16="http://schemas.microsoft.com/office/drawing/2014/main" id="{FC8DD76B-9FE5-4FA9-9B39-7E22B19EDD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32300" y="3118329"/>
            <a:ext cx="2327400" cy="621342"/>
          </a:xfrm>
          <a:custGeom>
            <a:avLst/>
            <a:gdLst/>
            <a:ahLst/>
            <a:cxnLst/>
            <a:rect l="l" t="t" r="r" b="b"/>
            <a:pathLst>
              <a:path w="2327400" h="2524669">
                <a:moveTo>
                  <a:pt x="0" y="0"/>
                </a:moveTo>
                <a:lnTo>
                  <a:pt x="2327400" y="0"/>
                </a:lnTo>
                <a:lnTo>
                  <a:pt x="2327400" y="2524669"/>
                </a:lnTo>
                <a:lnTo>
                  <a:pt x="0" y="2524669"/>
                </a:lnTo>
                <a:close/>
              </a:path>
            </a:pathLst>
          </a:custGeom>
        </p:spPr>
      </p:pic>
    </p:spTree>
    <p:extLst>
      <p:ext uri="{BB962C8B-B14F-4D97-AF65-F5344CB8AC3E}">
        <p14:creationId xmlns:p14="http://schemas.microsoft.com/office/powerpoint/2010/main" val="273084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8DC7FA-55C9-47D5-B8A0-022B4C9A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05CBC2-EECC-4468-90C4-C0176E9B0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97D0825D-5142-4F4A-A141-3CCD5E99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533334"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4" name="Graphique 3">
            <a:extLst>
              <a:ext uri="{FF2B5EF4-FFF2-40B4-BE49-F238E27FC236}">
                <a16:creationId xmlns:a16="http://schemas.microsoft.com/office/drawing/2014/main" id="{92B4026B-CBF6-4AD6-996B-6CB9DB840A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
        <p:nvSpPr>
          <p:cNvPr id="3" name="Espace réservé du contenu 2">
            <a:extLst>
              <a:ext uri="{FF2B5EF4-FFF2-40B4-BE49-F238E27FC236}">
                <a16:creationId xmlns:a16="http://schemas.microsoft.com/office/drawing/2014/main" id="{7F134AA4-04C5-492D-BA83-F8B80852916F}"/>
              </a:ext>
            </a:extLst>
          </p:cNvPr>
          <p:cNvSpPr>
            <a:spLocks noGrp="1"/>
          </p:cNvSpPr>
          <p:nvPr>
            <p:ph idx="1"/>
          </p:nvPr>
        </p:nvSpPr>
        <p:spPr>
          <a:xfrm>
            <a:off x="399684" y="2016423"/>
            <a:ext cx="5277216" cy="2825155"/>
          </a:xfrm>
        </p:spPr>
        <p:txBody>
          <a:bodyPr>
            <a:noAutofit/>
          </a:bodyPr>
          <a:lstStyle/>
          <a:p>
            <a:r>
              <a:rPr lang="fr-FR" sz="2200" dirty="0">
                <a:solidFill>
                  <a:schemeClr val="tx2">
                    <a:lumMod val="90000"/>
                    <a:alpha val="58000"/>
                  </a:schemeClr>
                </a:solidFill>
              </a:rPr>
              <a:t>La palette de couleurs est intéressante</a:t>
            </a:r>
          </a:p>
          <a:p>
            <a:r>
              <a:rPr lang="fr-FR" sz="2200" dirty="0">
                <a:solidFill>
                  <a:schemeClr val="tx2">
                    <a:lumMod val="90000"/>
                    <a:alpha val="58000"/>
                  </a:schemeClr>
                </a:solidFill>
              </a:rPr>
              <a:t>La mise en page peut être source d’inspiration</a:t>
            </a:r>
          </a:p>
          <a:p>
            <a:pPr marL="0" indent="0">
              <a:buNone/>
            </a:pPr>
            <a:endParaRPr lang="fr-FR" sz="2200" dirty="0">
              <a:solidFill>
                <a:schemeClr val="tx2">
                  <a:lumMod val="90000"/>
                  <a:alpha val="58000"/>
                </a:schemeClr>
              </a:solidFill>
            </a:endParaRPr>
          </a:p>
          <a:p>
            <a:pPr marL="0" indent="0">
              <a:buNone/>
            </a:pPr>
            <a:r>
              <a:rPr lang="fr-FR" sz="2200" dirty="0">
                <a:solidFill>
                  <a:schemeClr val="accent4">
                    <a:lumMod val="60000"/>
                    <a:lumOff val="40000"/>
                    <a:alpha val="58000"/>
                  </a:schemeClr>
                </a:solidFill>
                <a:hlinkClick r:id="rId4"/>
              </a:rPr>
              <a:t>https://sitetom.syctom-paris.fr/</a:t>
            </a:r>
            <a:endParaRPr lang="fr-FR" sz="2200" dirty="0">
              <a:solidFill>
                <a:schemeClr val="accent4">
                  <a:lumMod val="60000"/>
                  <a:lumOff val="40000"/>
                  <a:alpha val="58000"/>
                </a:schemeClr>
              </a:solidFill>
            </a:endParaRPr>
          </a:p>
        </p:txBody>
      </p:sp>
      <p:pic>
        <p:nvPicPr>
          <p:cNvPr id="8" name="Image 7">
            <a:extLst>
              <a:ext uri="{FF2B5EF4-FFF2-40B4-BE49-F238E27FC236}">
                <a16:creationId xmlns:a16="http://schemas.microsoft.com/office/drawing/2014/main" id="{3F71823D-A5ED-4E65-8935-BD69F4A3DD78}"/>
              </a:ext>
            </a:extLst>
          </p:cNvPr>
          <p:cNvPicPr>
            <a:picLocks noChangeAspect="1"/>
          </p:cNvPicPr>
          <p:nvPr/>
        </p:nvPicPr>
        <p:blipFill>
          <a:blip r:embed="rId5"/>
          <a:stretch>
            <a:fillRect/>
          </a:stretch>
        </p:blipFill>
        <p:spPr>
          <a:xfrm>
            <a:off x="5997400" y="1894553"/>
            <a:ext cx="6002166" cy="3068895"/>
          </a:xfrm>
          <a:prstGeom prst="rect">
            <a:avLst/>
          </a:prstGeom>
        </p:spPr>
      </p:pic>
      <p:sp>
        <p:nvSpPr>
          <p:cNvPr id="5" name="ZoneTexte 4">
            <a:extLst>
              <a:ext uri="{FF2B5EF4-FFF2-40B4-BE49-F238E27FC236}">
                <a16:creationId xmlns:a16="http://schemas.microsoft.com/office/drawing/2014/main" id="{8E843FC1-87C5-4355-BF1F-349CD03B4A88}"/>
              </a:ext>
            </a:extLst>
          </p:cNvPr>
          <p:cNvSpPr txBox="1"/>
          <p:nvPr/>
        </p:nvSpPr>
        <p:spPr>
          <a:xfrm>
            <a:off x="6400670" y="533400"/>
            <a:ext cx="4527915" cy="584775"/>
          </a:xfrm>
          <a:prstGeom prst="rect">
            <a:avLst/>
          </a:prstGeom>
          <a:noFill/>
        </p:spPr>
        <p:txBody>
          <a:bodyPr wrap="square" rtlCol="0">
            <a:spAutoFit/>
          </a:bodyPr>
          <a:lstStyle/>
          <a:p>
            <a:r>
              <a:rPr lang="fr-FR" sz="3200" u="sng" spc="20" dirty="0">
                <a:solidFill>
                  <a:schemeClr val="tx2">
                    <a:lumMod val="90000"/>
                    <a:alpha val="58000"/>
                  </a:schemeClr>
                </a:solidFill>
              </a:rPr>
              <a:t>LE SITE DE TOM</a:t>
            </a:r>
          </a:p>
        </p:txBody>
      </p:sp>
    </p:spTree>
    <p:extLst>
      <p:ext uri="{BB962C8B-B14F-4D97-AF65-F5344CB8AC3E}">
        <p14:creationId xmlns:p14="http://schemas.microsoft.com/office/powerpoint/2010/main" val="361400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p:cTn id="1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8DC7FA-55C9-47D5-B8A0-022B4C9A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05CBC2-EECC-4468-90C4-C0176E9B0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97D0825D-5142-4F4A-A141-3CCD5E99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533334"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Espace réservé du contenu 2">
            <a:extLst>
              <a:ext uri="{FF2B5EF4-FFF2-40B4-BE49-F238E27FC236}">
                <a16:creationId xmlns:a16="http://schemas.microsoft.com/office/drawing/2014/main" id="{7F134AA4-04C5-492D-BA83-F8B80852916F}"/>
              </a:ext>
            </a:extLst>
          </p:cNvPr>
          <p:cNvSpPr>
            <a:spLocks noGrp="1"/>
          </p:cNvSpPr>
          <p:nvPr>
            <p:ph idx="1"/>
          </p:nvPr>
        </p:nvSpPr>
        <p:spPr>
          <a:xfrm>
            <a:off x="399684" y="1924645"/>
            <a:ext cx="5277216" cy="3008710"/>
          </a:xfrm>
        </p:spPr>
        <p:txBody>
          <a:bodyPr>
            <a:noAutofit/>
          </a:bodyPr>
          <a:lstStyle/>
          <a:p>
            <a:r>
              <a:rPr lang="fr-FR" sz="2200" dirty="0">
                <a:solidFill>
                  <a:schemeClr val="tx2">
                    <a:lumMod val="90000"/>
                    <a:alpha val="58000"/>
                  </a:schemeClr>
                </a:solidFill>
              </a:rPr>
              <a:t>Background vidéo </a:t>
            </a:r>
          </a:p>
          <a:p>
            <a:r>
              <a:rPr lang="fr-FR" sz="2200" dirty="0">
                <a:solidFill>
                  <a:schemeClr val="tx2">
                    <a:lumMod val="90000"/>
                    <a:alpha val="58000"/>
                  </a:schemeClr>
                </a:solidFill>
              </a:rPr>
              <a:t>Header simple, les titres sont clairs</a:t>
            </a:r>
          </a:p>
          <a:p>
            <a:r>
              <a:rPr lang="fr-FR" sz="2200" dirty="0">
                <a:solidFill>
                  <a:schemeClr val="tx2">
                    <a:lumMod val="90000"/>
                    <a:alpha val="58000"/>
                  </a:schemeClr>
                </a:solidFill>
              </a:rPr>
              <a:t>Les informations sont bien structurées</a:t>
            </a:r>
          </a:p>
          <a:p>
            <a:pPr marL="0" indent="0">
              <a:buNone/>
            </a:pPr>
            <a:endParaRPr lang="fr-FR" sz="2200" dirty="0">
              <a:solidFill>
                <a:schemeClr val="accent4">
                  <a:lumMod val="60000"/>
                  <a:lumOff val="40000"/>
                  <a:alpha val="58000"/>
                </a:schemeClr>
              </a:solidFill>
            </a:endParaRPr>
          </a:p>
          <a:p>
            <a:pPr marL="0" indent="0">
              <a:buNone/>
            </a:pPr>
            <a:r>
              <a:rPr lang="fr-FR" sz="2200" dirty="0">
                <a:solidFill>
                  <a:schemeClr val="accent4">
                    <a:lumMod val="60000"/>
                    <a:lumOff val="40000"/>
                    <a:alpha val="58000"/>
                  </a:schemeClr>
                </a:solidFill>
                <a:hlinkClick r:id="rId2"/>
              </a:rPr>
              <a:t>https://www.paprec.com/fr/</a:t>
            </a:r>
            <a:endParaRPr lang="fr-FR" sz="2200" dirty="0"/>
          </a:p>
        </p:txBody>
      </p:sp>
      <p:sp>
        <p:nvSpPr>
          <p:cNvPr id="5" name="ZoneTexte 4">
            <a:extLst>
              <a:ext uri="{FF2B5EF4-FFF2-40B4-BE49-F238E27FC236}">
                <a16:creationId xmlns:a16="http://schemas.microsoft.com/office/drawing/2014/main" id="{8E843FC1-87C5-4355-BF1F-349CD03B4A88}"/>
              </a:ext>
            </a:extLst>
          </p:cNvPr>
          <p:cNvSpPr txBox="1"/>
          <p:nvPr/>
        </p:nvSpPr>
        <p:spPr>
          <a:xfrm>
            <a:off x="6400670" y="533400"/>
            <a:ext cx="4527915" cy="584775"/>
          </a:xfrm>
          <a:prstGeom prst="rect">
            <a:avLst/>
          </a:prstGeom>
          <a:noFill/>
        </p:spPr>
        <p:txBody>
          <a:bodyPr wrap="square" rtlCol="0">
            <a:spAutoFit/>
          </a:bodyPr>
          <a:lstStyle/>
          <a:p>
            <a:r>
              <a:rPr lang="fr-FR" sz="3200" u="sng" spc="20" dirty="0">
                <a:solidFill>
                  <a:schemeClr val="tx2">
                    <a:lumMod val="90000"/>
                    <a:alpha val="58000"/>
                  </a:schemeClr>
                </a:solidFill>
              </a:rPr>
              <a:t>PAPREC</a:t>
            </a:r>
          </a:p>
        </p:txBody>
      </p:sp>
      <p:pic>
        <p:nvPicPr>
          <p:cNvPr id="6" name="Image 5">
            <a:extLst>
              <a:ext uri="{FF2B5EF4-FFF2-40B4-BE49-F238E27FC236}">
                <a16:creationId xmlns:a16="http://schemas.microsoft.com/office/drawing/2014/main" id="{F308B2A8-ECF0-4A57-96A0-E5DB7781350E}"/>
              </a:ext>
            </a:extLst>
          </p:cNvPr>
          <p:cNvPicPr>
            <a:picLocks noChangeAspect="1"/>
          </p:cNvPicPr>
          <p:nvPr/>
        </p:nvPicPr>
        <p:blipFill>
          <a:blip r:embed="rId3"/>
          <a:stretch>
            <a:fillRect/>
          </a:stretch>
        </p:blipFill>
        <p:spPr>
          <a:xfrm>
            <a:off x="5991775" y="1924645"/>
            <a:ext cx="5999782" cy="3110297"/>
          </a:xfrm>
          <a:prstGeom prst="rect">
            <a:avLst/>
          </a:prstGeom>
        </p:spPr>
      </p:pic>
      <p:pic>
        <p:nvPicPr>
          <p:cNvPr id="15" name="Graphique 14">
            <a:extLst>
              <a:ext uri="{FF2B5EF4-FFF2-40B4-BE49-F238E27FC236}">
                <a16:creationId xmlns:a16="http://schemas.microsoft.com/office/drawing/2014/main" id="{790BE063-7CB7-4773-8A46-EF7B55042A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Tree>
    <p:extLst>
      <p:ext uri="{BB962C8B-B14F-4D97-AF65-F5344CB8AC3E}">
        <p14:creationId xmlns:p14="http://schemas.microsoft.com/office/powerpoint/2010/main" val="58420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p:cTn id="1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8DC7FA-55C9-47D5-B8A0-022B4C9A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05CBC2-EECC-4468-90C4-C0176E9B0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97D0825D-5142-4F4A-A141-3CCD5E99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533334"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Espace réservé du contenu 2">
            <a:extLst>
              <a:ext uri="{FF2B5EF4-FFF2-40B4-BE49-F238E27FC236}">
                <a16:creationId xmlns:a16="http://schemas.microsoft.com/office/drawing/2014/main" id="{7F134AA4-04C5-492D-BA83-F8B80852916F}"/>
              </a:ext>
            </a:extLst>
          </p:cNvPr>
          <p:cNvSpPr>
            <a:spLocks noGrp="1"/>
          </p:cNvSpPr>
          <p:nvPr>
            <p:ph idx="1"/>
          </p:nvPr>
        </p:nvSpPr>
        <p:spPr>
          <a:xfrm>
            <a:off x="399684" y="1924645"/>
            <a:ext cx="5277216" cy="3008710"/>
          </a:xfrm>
        </p:spPr>
        <p:txBody>
          <a:bodyPr>
            <a:noAutofit/>
          </a:bodyPr>
          <a:lstStyle/>
          <a:p>
            <a:r>
              <a:rPr lang="fr-FR" sz="2200" dirty="0">
                <a:solidFill>
                  <a:schemeClr val="tx2">
                    <a:lumMod val="90000"/>
                    <a:alpha val="58000"/>
                  </a:schemeClr>
                </a:solidFill>
              </a:rPr>
              <a:t>Les transitions et les animations en général</a:t>
            </a:r>
          </a:p>
          <a:p>
            <a:r>
              <a:rPr lang="fr-FR" sz="2200" dirty="0">
                <a:solidFill>
                  <a:schemeClr val="tx2">
                    <a:lumMod val="90000"/>
                    <a:alpha val="58000"/>
                  </a:schemeClr>
                </a:solidFill>
              </a:rPr>
              <a:t>L’utilisation des images</a:t>
            </a:r>
          </a:p>
          <a:p>
            <a:pPr marL="0" indent="0">
              <a:buNone/>
            </a:pPr>
            <a:endParaRPr lang="fr-FR" sz="2200" dirty="0">
              <a:solidFill>
                <a:schemeClr val="accent4">
                  <a:lumMod val="60000"/>
                  <a:lumOff val="40000"/>
                  <a:alpha val="58000"/>
                </a:schemeClr>
              </a:solidFill>
            </a:endParaRPr>
          </a:p>
          <a:p>
            <a:pPr marL="0" indent="0">
              <a:buNone/>
            </a:pPr>
            <a:r>
              <a:rPr lang="fr-FR" sz="2200" dirty="0">
                <a:solidFill>
                  <a:schemeClr val="accent4">
                    <a:lumMod val="60000"/>
                    <a:lumOff val="40000"/>
                    <a:alpha val="58000"/>
                  </a:schemeClr>
                </a:solidFill>
                <a:hlinkClick r:id="rId2"/>
              </a:rPr>
              <a:t>https://www.ecosystem.eco/</a:t>
            </a:r>
            <a:endParaRPr lang="fr-FR" sz="2200" dirty="0"/>
          </a:p>
        </p:txBody>
      </p:sp>
      <p:sp>
        <p:nvSpPr>
          <p:cNvPr id="5" name="ZoneTexte 4">
            <a:extLst>
              <a:ext uri="{FF2B5EF4-FFF2-40B4-BE49-F238E27FC236}">
                <a16:creationId xmlns:a16="http://schemas.microsoft.com/office/drawing/2014/main" id="{8E843FC1-87C5-4355-BF1F-349CD03B4A88}"/>
              </a:ext>
            </a:extLst>
          </p:cNvPr>
          <p:cNvSpPr txBox="1"/>
          <p:nvPr/>
        </p:nvSpPr>
        <p:spPr>
          <a:xfrm>
            <a:off x="6400670" y="533400"/>
            <a:ext cx="4527915" cy="584775"/>
          </a:xfrm>
          <a:prstGeom prst="rect">
            <a:avLst/>
          </a:prstGeom>
          <a:noFill/>
        </p:spPr>
        <p:txBody>
          <a:bodyPr wrap="square" rtlCol="0">
            <a:spAutoFit/>
          </a:bodyPr>
          <a:lstStyle/>
          <a:p>
            <a:r>
              <a:rPr lang="fr-FR" sz="3200" u="sng" spc="20" dirty="0">
                <a:solidFill>
                  <a:schemeClr val="tx2">
                    <a:lumMod val="90000"/>
                    <a:alpha val="58000"/>
                  </a:schemeClr>
                </a:solidFill>
              </a:rPr>
              <a:t>ECOSYSTEM</a:t>
            </a:r>
          </a:p>
        </p:txBody>
      </p:sp>
      <p:pic>
        <p:nvPicPr>
          <p:cNvPr id="7" name="Image 6">
            <a:extLst>
              <a:ext uri="{FF2B5EF4-FFF2-40B4-BE49-F238E27FC236}">
                <a16:creationId xmlns:a16="http://schemas.microsoft.com/office/drawing/2014/main" id="{97B43051-F2F9-418B-8F66-AA919E9527CD}"/>
              </a:ext>
            </a:extLst>
          </p:cNvPr>
          <p:cNvPicPr>
            <a:picLocks noChangeAspect="1"/>
          </p:cNvPicPr>
          <p:nvPr/>
        </p:nvPicPr>
        <p:blipFill>
          <a:blip r:embed="rId3"/>
          <a:stretch>
            <a:fillRect/>
          </a:stretch>
        </p:blipFill>
        <p:spPr>
          <a:xfrm>
            <a:off x="5991775" y="1975445"/>
            <a:ext cx="5999782" cy="3100728"/>
          </a:xfrm>
          <a:prstGeom prst="rect">
            <a:avLst/>
          </a:prstGeom>
        </p:spPr>
      </p:pic>
      <p:pic>
        <p:nvPicPr>
          <p:cNvPr id="14" name="Graphique 13">
            <a:extLst>
              <a:ext uri="{FF2B5EF4-FFF2-40B4-BE49-F238E27FC236}">
                <a16:creationId xmlns:a16="http://schemas.microsoft.com/office/drawing/2014/main" id="{4C459421-7487-4339-B6B5-ECA535B8D5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Tree>
    <p:extLst>
      <p:ext uri="{BB962C8B-B14F-4D97-AF65-F5344CB8AC3E}">
        <p14:creationId xmlns:p14="http://schemas.microsoft.com/office/powerpoint/2010/main" val="92498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p:cTn id="1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8DC7FA-55C9-47D5-B8A0-022B4C9A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05CBC2-EECC-4468-90C4-C0176E9B0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97D0825D-5142-4F4A-A141-3CCD5E99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533334"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Espace réservé du contenu 2">
            <a:extLst>
              <a:ext uri="{FF2B5EF4-FFF2-40B4-BE49-F238E27FC236}">
                <a16:creationId xmlns:a16="http://schemas.microsoft.com/office/drawing/2014/main" id="{7F134AA4-04C5-492D-BA83-F8B80852916F}"/>
              </a:ext>
            </a:extLst>
          </p:cNvPr>
          <p:cNvSpPr>
            <a:spLocks noGrp="1"/>
          </p:cNvSpPr>
          <p:nvPr>
            <p:ph idx="1"/>
          </p:nvPr>
        </p:nvSpPr>
        <p:spPr>
          <a:xfrm>
            <a:off x="399684" y="2346623"/>
            <a:ext cx="5277216" cy="2164755"/>
          </a:xfrm>
        </p:spPr>
        <p:txBody>
          <a:bodyPr>
            <a:noAutofit/>
          </a:bodyPr>
          <a:lstStyle/>
          <a:p>
            <a:r>
              <a:rPr lang="fr-FR" sz="2200" dirty="0">
                <a:solidFill>
                  <a:schemeClr val="tx2">
                    <a:lumMod val="90000"/>
                    <a:alpha val="58000"/>
                  </a:schemeClr>
                </a:solidFill>
              </a:rPr>
              <a:t>Mise en page intéressante</a:t>
            </a:r>
          </a:p>
          <a:p>
            <a:r>
              <a:rPr lang="fr-FR" sz="2200" dirty="0">
                <a:solidFill>
                  <a:schemeClr val="tx2">
                    <a:lumMod val="90000"/>
                    <a:alpha val="58000"/>
                  </a:schemeClr>
                </a:solidFill>
              </a:rPr>
              <a:t>Une palette de couleurs intelligente</a:t>
            </a:r>
          </a:p>
          <a:p>
            <a:pPr marL="0" indent="0">
              <a:buNone/>
            </a:pPr>
            <a:endParaRPr lang="fr-FR" sz="2200" dirty="0">
              <a:solidFill>
                <a:schemeClr val="accent4">
                  <a:lumMod val="60000"/>
                  <a:lumOff val="40000"/>
                  <a:alpha val="58000"/>
                </a:schemeClr>
              </a:solidFill>
            </a:endParaRPr>
          </a:p>
          <a:p>
            <a:pPr marL="0" indent="0">
              <a:buNone/>
            </a:pPr>
            <a:r>
              <a:rPr lang="fr-FR" sz="2200" dirty="0">
                <a:solidFill>
                  <a:schemeClr val="accent4">
                    <a:lumMod val="60000"/>
                    <a:lumOff val="40000"/>
                    <a:alpha val="58000"/>
                  </a:schemeClr>
                </a:solidFill>
                <a:hlinkClick r:id="rId2"/>
              </a:rPr>
              <a:t>https://www.terracycle.com/</a:t>
            </a:r>
            <a:endParaRPr lang="fr-FR" sz="2200" dirty="0"/>
          </a:p>
        </p:txBody>
      </p:sp>
      <p:sp>
        <p:nvSpPr>
          <p:cNvPr id="5" name="ZoneTexte 4">
            <a:extLst>
              <a:ext uri="{FF2B5EF4-FFF2-40B4-BE49-F238E27FC236}">
                <a16:creationId xmlns:a16="http://schemas.microsoft.com/office/drawing/2014/main" id="{8E843FC1-87C5-4355-BF1F-349CD03B4A88}"/>
              </a:ext>
            </a:extLst>
          </p:cNvPr>
          <p:cNvSpPr txBox="1"/>
          <p:nvPr/>
        </p:nvSpPr>
        <p:spPr>
          <a:xfrm>
            <a:off x="6400670" y="533400"/>
            <a:ext cx="4527915" cy="584775"/>
          </a:xfrm>
          <a:prstGeom prst="rect">
            <a:avLst/>
          </a:prstGeom>
          <a:noFill/>
        </p:spPr>
        <p:txBody>
          <a:bodyPr wrap="square" rtlCol="0">
            <a:spAutoFit/>
          </a:bodyPr>
          <a:lstStyle/>
          <a:p>
            <a:r>
              <a:rPr lang="fr-FR" sz="3200" u="sng" spc="20" dirty="0">
                <a:solidFill>
                  <a:schemeClr val="tx2">
                    <a:lumMod val="90000"/>
                    <a:alpha val="58000"/>
                  </a:schemeClr>
                </a:solidFill>
              </a:rPr>
              <a:t>TERRACYCLE</a:t>
            </a:r>
          </a:p>
        </p:txBody>
      </p:sp>
      <p:pic>
        <p:nvPicPr>
          <p:cNvPr id="6" name="Image 5">
            <a:extLst>
              <a:ext uri="{FF2B5EF4-FFF2-40B4-BE49-F238E27FC236}">
                <a16:creationId xmlns:a16="http://schemas.microsoft.com/office/drawing/2014/main" id="{18C64110-3122-4595-A1EE-228D6F1BA5E4}"/>
              </a:ext>
            </a:extLst>
          </p:cNvPr>
          <p:cNvPicPr>
            <a:picLocks noChangeAspect="1"/>
          </p:cNvPicPr>
          <p:nvPr/>
        </p:nvPicPr>
        <p:blipFill>
          <a:blip r:embed="rId3"/>
          <a:stretch>
            <a:fillRect/>
          </a:stretch>
        </p:blipFill>
        <p:spPr>
          <a:xfrm>
            <a:off x="5991775" y="1878637"/>
            <a:ext cx="6024088" cy="3100727"/>
          </a:xfrm>
          <a:prstGeom prst="rect">
            <a:avLst/>
          </a:prstGeom>
        </p:spPr>
      </p:pic>
      <p:pic>
        <p:nvPicPr>
          <p:cNvPr id="12" name="Graphique 11">
            <a:extLst>
              <a:ext uri="{FF2B5EF4-FFF2-40B4-BE49-F238E27FC236}">
                <a16:creationId xmlns:a16="http://schemas.microsoft.com/office/drawing/2014/main" id="{E70E8A89-3A39-4022-BD0E-0FD6575B7B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Tree>
    <p:extLst>
      <p:ext uri="{BB962C8B-B14F-4D97-AF65-F5344CB8AC3E}">
        <p14:creationId xmlns:p14="http://schemas.microsoft.com/office/powerpoint/2010/main" val="188301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p:cTn id="15"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9D9F103-7A2C-4DEF-9BDD-E97BADDCE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D5E1A83-4C4B-4B83-92AB-289F0A8E31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785A301-E7E2-42D3-81DE-B22103E03A98}"/>
              </a:ext>
            </a:extLst>
          </p:cNvPr>
          <p:cNvSpPr>
            <a:spLocks noGrp="1"/>
          </p:cNvSpPr>
          <p:nvPr>
            <p:ph type="title"/>
          </p:nvPr>
        </p:nvSpPr>
        <p:spPr>
          <a:xfrm>
            <a:off x="720000" y="619201"/>
            <a:ext cx="3095626" cy="1477328"/>
          </a:xfrm>
        </p:spPr>
        <p:txBody>
          <a:bodyPr>
            <a:normAutofit/>
          </a:bodyPr>
          <a:lstStyle/>
          <a:p>
            <a:r>
              <a:rPr lang="fr-FR" sz="3200" dirty="0" err="1">
                <a:latin typeface="Sagona Book (Corps)"/>
              </a:rPr>
              <a:t>Mockups</a:t>
            </a:r>
            <a:endParaRPr lang="fr-FR" sz="3200" dirty="0">
              <a:latin typeface="Sagona Book (Corps)"/>
            </a:endParaRPr>
          </a:p>
        </p:txBody>
      </p:sp>
      <p:sp useBgFill="1">
        <p:nvSpPr>
          <p:cNvPr id="39" name="Freeform: Shape 38">
            <a:extLst>
              <a:ext uri="{FF2B5EF4-FFF2-40B4-BE49-F238E27FC236}">
                <a16:creationId xmlns:a16="http://schemas.microsoft.com/office/drawing/2014/main" id="{C27C1BEB-0B53-40C1-BFC6-73739970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H="1">
            <a:off x="4524373" y="-809624"/>
            <a:ext cx="3143251" cy="12192000"/>
          </a:xfrm>
          <a:custGeom>
            <a:avLst/>
            <a:gdLst>
              <a:gd name="connsiteX0" fmla="*/ 508 w 2932134"/>
              <a:gd name="connsiteY0" fmla="*/ 4431100 h 12192000"/>
              <a:gd name="connsiteX1" fmla="*/ 137030 w 2932134"/>
              <a:gd name="connsiteY1" fmla="*/ 177371 h 12192000"/>
              <a:gd name="connsiteX2" fmla="*/ 145443 w 2932134"/>
              <a:gd name="connsiteY2" fmla="*/ 0 h 12192000"/>
              <a:gd name="connsiteX3" fmla="*/ 2932134 w 2932134"/>
              <a:gd name="connsiteY3" fmla="*/ 0 h 12192000"/>
              <a:gd name="connsiteX4" fmla="*/ 2932133 w 2932134"/>
              <a:gd name="connsiteY4" fmla="*/ 12192000 h 12192000"/>
              <a:gd name="connsiteX5" fmla="*/ 172151 w 2932134"/>
              <a:gd name="connsiteY5" fmla="*/ 12192000 h 12192000"/>
              <a:gd name="connsiteX6" fmla="*/ 169761 w 2932134"/>
              <a:gd name="connsiteY6" fmla="*/ 12180928 h 12192000"/>
              <a:gd name="connsiteX7" fmla="*/ 169761 w 2932134"/>
              <a:gd name="connsiteY7" fmla="*/ 7234593 h 12192000"/>
              <a:gd name="connsiteX8" fmla="*/ 508 w 2932134"/>
              <a:gd name="connsiteY8" fmla="*/ 44311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32134" h="12192000">
                <a:moveTo>
                  <a:pt x="508" y="4431100"/>
                </a:moveTo>
                <a:cubicBezTo>
                  <a:pt x="-7698" y="2846728"/>
                  <a:pt x="85554" y="1238574"/>
                  <a:pt x="137030" y="177371"/>
                </a:cubicBezTo>
                <a:lnTo>
                  <a:pt x="145443" y="0"/>
                </a:lnTo>
                <a:lnTo>
                  <a:pt x="2932134" y="0"/>
                </a:lnTo>
                <a:lnTo>
                  <a:pt x="2932133" y="12192000"/>
                </a:lnTo>
                <a:lnTo>
                  <a:pt x="172151" y="12192000"/>
                </a:lnTo>
                <a:lnTo>
                  <a:pt x="169761" y="12180928"/>
                </a:lnTo>
                <a:cubicBezTo>
                  <a:pt x="169761" y="11800439"/>
                  <a:pt x="169761" y="10278492"/>
                  <a:pt x="169761" y="7234593"/>
                </a:cubicBezTo>
                <a:cubicBezTo>
                  <a:pt x="50398" y="6402277"/>
                  <a:pt x="5637" y="5421334"/>
                  <a:pt x="508" y="4431100"/>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pic>
        <p:nvPicPr>
          <p:cNvPr id="9" name="Graphique 8">
            <a:extLst>
              <a:ext uri="{FF2B5EF4-FFF2-40B4-BE49-F238E27FC236}">
                <a16:creationId xmlns:a16="http://schemas.microsoft.com/office/drawing/2014/main" id="{63987336-8F00-4BF3-A348-505976CBFF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7984" y="61190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pic>
        <p:nvPicPr>
          <p:cNvPr id="5" name="Image 4">
            <a:extLst>
              <a:ext uri="{FF2B5EF4-FFF2-40B4-BE49-F238E27FC236}">
                <a16:creationId xmlns:a16="http://schemas.microsoft.com/office/drawing/2014/main" id="{81ED03B0-779D-4564-9AFF-BCE4E18B00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57865"/>
            <a:ext cx="10291210" cy="5613088"/>
          </a:xfrm>
          <a:prstGeom prst="rect">
            <a:avLst/>
          </a:prstGeom>
        </p:spPr>
      </p:pic>
    </p:spTree>
    <p:extLst>
      <p:ext uri="{BB962C8B-B14F-4D97-AF65-F5344CB8AC3E}">
        <p14:creationId xmlns:p14="http://schemas.microsoft.com/office/powerpoint/2010/main" val="428664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7CBAF8C-3B60-4E63-A33C-9196FA35EAB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2305"/>
          <a:stretch/>
        </p:blipFill>
        <p:spPr>
          <a:xfrm>
            <a:off x="2122372" y="2084388"/>
            <a:ext cx="7947257" cy="4773612"/>
          </a:xfrm>
        </p:spPr>
      </p:pic>
      <p:cxnSp>
        <p:nvCxnSpPr>
          <p:cNvPr id="7" name="Connecteur droit 6">
            <a:extLst>
              <a:ext uri="{FF2B5EF4-FFF2-40B4-BE49-F238E27FC236}">
                <a16:creationId xmlns:a16="http://schemas.microsoft.com/office/drawing/2014/main" id="{F7E1AD7E-A6DD-4114-BA7A-2A0A8A4D1A49}"/>
              </a:ext>
            </a:extLst>
          </p:cNvPr>
          <p:cNvCxnSpPr>
            <a:cxnSpLocks/>
          </p:cNvCxnSpPr>
          <p:nvPr/>
        </p:nvCxnSpPr>
        <p:spPr>
          <a:xfrm>
            <a:off x="2590800" y="1663700"/>
            <a:ext cx="0" cy="43180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sp>
        <p:nvSpPr>
          <p:cNvPr id="11" name="Espace réservé du contenu 2">
            <a:extLst>
              <a:ext uri="{FF2B5EF4-FFF2-40B4-BE49-F238E27FC236}">
                <a16:creationId xmlns:a16="http://schemas.microsoft.com/office/drawing/2014/main" id="{B28950F5-F9AB-4565-95D7-79F5CD75F751}"/>
              </a:ext>
            </a:extLst>
          </p:cNvPr>
          <p:cNvSpPr txBox="1">
            <a:spLocks/>
          </p:cNvSpPr>
          <p:nvPr/>
        </p:nvSpPr>
        <p:spPr>
          <a:xfrm>
            <a:off x="2402506" y="1355725"/>
            <a:ext cx="1316154" cy="30797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fr-FR" sz="1400" dirty="0"/>
              <a:t>Logo </a:t>
            </a:r>
            <a:r>
              <a:rPr lang="fr-FR" sz="1400" dirty="0" err="1"/>
              <a:t>Navbar</a:t>
            </a:r>
            <a:endParaRPr lang="fr-FR" sz="1400" dirty="0"/>
          </a:p>
        </p:txBody>
      </p:sp>
      <p:cxnSp>
        <p:nvCxnSpPr>
          <p:cNvPr id="12" name="Connecteur droit 11">
            <a:extLst>
              <a:ext uri="{FF2B5EF4-FFF2-40B4-BE49-F238E27FC236}">
                <a16:creationId xmlns:a16="http://schemas.microsoft.com/office/drawing/2014/main" id="{E8962DE2-1026-4A44-B563-7839BF8332EF}"/>
              </a:ext>
            </a:extLst>
          </p:cNvPr>
          <p:cNvCxnSpPr>
            <a:cxnSpLocks/>
          </p:cNvCxnSpPr>
          <p:nvPr/>
        </p:nvCxnSpPr>
        <p:spPr>
          <a:xfrm>
            <a:off x="9401175" y="1652588"/>
            <a:ext cx="0" cy="43180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sp>
        <p:nvSpPr>
          <p:cNvPr id="13" name="Espace réservé du contenu 2">
            <a:extLst>
              <a:ext uri="{FF2B5EF4-FFF2-40B4-BE49-F238E27FC236}">
                <a16:creationId xmlns:a16="http://schemas.microsoft.com/office/drawing/2014/main" id="{DF39F51A-F1EA-411D-896E-788B4E5FD602}"/>
              </a:ext>
            </a:extLst>
          </p:cNvPr>
          <p:cNvSpPr txBox="1">
            <a:spLocks/>
          </p:cNvSpPr>
          <p:nvPr/>
        </p:nvSpPr>
        <p:spPr>
          <a:xfrm>
            <a:off x="9131418" y="876301"/>
            <a:ext cx="2657472" cy="952500"/>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fr-FR" sz="1400" dirty="0"/>
              <a:t>Bouton de contact pour signaler un problème sur le site</a:t>
            </a:r>
          </a:p>
        </p:txBody>
      </p:sp>
      <p:cxnSp>
        <p:nvCxnSpPr>
          <p:cNvPr id="17" name="Connecteur droit 16">
            <a:extLst>
              <a:ext uri="{FF2B5EF4-FFF2-40B4-BE49-F238E27FC236}">
                <a16:creationId xmlns:a16="http://schemas.microsoft.com/office/drawing/2014/main" id="{3BBA11B7-0C10-4AB4-8DE0-6D365873FBBF}"/>
              </a:ext>
            </a:extLst>
          </p:cNvPr>
          <p:cNvCxnSpPr>
            <a:cxnSpLocks/>
          </p:cNvCxnSpPr>
          <p:nvPr/>
        </p:nvCxnSpPr>
        <p:spPr>
          <a:xfrm flipH="1">
            <a:off x="10069629" y="5486400"/>
            <a:ext cx="103071"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cxnSp>
        <p:nvCxnSpPr>
          <p:cNvPr id="20" name="Connecteur droit 19">
            <a:extLst>
              <a:ext uri="{FF2B5EF4-FFF2-40B4-BE49-F238E27FC236}">
                <a16:creationId xmlns:a16="http://schemas.microsoft.com/office/drawing/2014/main" id="{185977C5-02EC-450D-BB1D-58669789DC33}"/>
              </a:ext>
            </a:extLst>
          </p:cNvPr>
          <p:cNvCxnSpPr>
            <a:cxnSpLocks/>
          </p:cNvCxnSpPr>
          <p:nvPr/>
        </p:nvCxnSpPr>
        <p:spPr>
          <a:xfrm flipH="1">
            <a:off x="10069629" y="2933700"/>
            <a:ext cx="103071"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cxnSp>
        <p:nvCxnSpPr>
          <p:cNvPr id="21" name="Connecteur droit 20">
            <a:extLst>
              <a:ext uri="{FF2B5EF4-FFF2-40B4-BE49-F238E27FC236}">
                <a16:creationId xmlns:a16="http://schemas.microsoft.com/office/drawing/2014/main" id="{DB84DFB3-1C5B-44D5-B6B7-15FB73AF0129}"/>
              </a:ext>
            </a:extLst>
          </p:cNvPr>
          <p:cNvCxnSpPr>
            <a:cxnSpLocks/>
          </p:cNvCxnSpPr>
          <p:nvPr/>
        </p:nvCxnSpPr>
        <p:spPr>
          <a:xfrm flipV="1">
            <a:off x="10163291" y="2933700"/>
            <a:ext cx="0" cy="255270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cxnSp>
        <p:nvCxnSpPr>
          <p:cNvPr id="24" name="Connecteur droit 23">
            <a:extLst>
              <a:ext uri="{FF2B5EF4-FFF2-40B4-BE49-F238E27FC236}">
                <a16:creationId xmlns:a16="http://schemas.microsoft.com/office/drawing/2014/main" id="{86AB360B-F2BD-4291-91A5-DAE7A2BD3AB9}"/>
              </a:ext>
            </a:extLst>
          </p:cNvPr>
          <p:cNvCxnSpPr>
            <a:cxnSpLocks/>
          </p:cNvCxnSpPr>
          <p:nvPr/>
        </p:nvCxnSpPr>
        <p:spPr>
          <a:xfrm flipH="1">
            <a:off x="10156941" y="4191000"/>
            <a:ext cx="117359"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sp>
        <p:nvSpPr>
          <p:cNvPr id="28" name="Espace réservé du contenu 2">
            <a:extLst>
              <a:ext uri="{FF2B5EF4-FFF2-40B4-BE49-F238E27FC236}">
                <a16:creationId xmlns:a16="http://schemas.microsoft.com/office/drawing/2014/main" id="{7A15C01A-B82F-4E97-9D08-4A3ABCC03440}"/>
              </a:ext>
            </a:extLst>
          </p:cNvPr>
          <p:cNvSpPr txBox="1">
            <a:spLocks/>
          </p:cNvSpPr>
          <p:nvPr/>
        </p:nvSpPr>
        <p:spPr>
          <a:xfrm>
            <a:off x="10361612" y="3455988"/>
            <a:ext cx="1316154" cy="1725612"/>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fr-FR" sz="1400" dirty="0"/>
              <a:t>Header</a:t>
            </a:r>
          </a:p>
          <a:p>
            <a:pPr marL="0" indent="0">
              <a:buFont typeface="The Hand Extrablack" panose="03070A02030502020204" pitchFamily="66" charset="0"/>
              <a:buNone/>
            </a:pPr>
            <a:r>
              <a:rPr lang="fr-FR" sz="1400" dirty="0"/>
              <a:t>Photo représentant le verre recyclable</a:t>
            </a:r>
          </a:p>
        </p:txBody>
      </p:sp>
      <p:cxnSp>
        <p:nvCxnSpPr>
          <p:cNvPr id="29" name="Connecteur droit 28">
            <a:extLst>
              <a:ext uri="{FF2B5EF4-FFF2-40B4-BE49-F238E27FC236}">
                <a16:creationId xmlns:a16="http://schemas.microsoft.com/office/drawing/2014/main" id="{CDB03973-CE0F-4AAC-9915-50D03066CB66}"/>
              </a:ext>
            </a:extLst>
          </p:cNvPr>
          <p:cNvCxnSpPr>
            <a:cxnSpLocks/>
          </p:cNvCxnSpPr>
          <p:nvPr/>
        </p:nvCxnSpPr>
        <p:spPr>
          <a:xfrm>
            <a:off x="1781175" y="5083175"/>
            <a:ext cx="341197"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sp>
        <p:nvSpPr>
          <p:cNvPr id="33" name="Espace réservé du contenu 2">
            <a:extLst>
              <a:ext uri="{FF2B5EF4-FFF2-40B4-BE49-F238E27FC236}">
                <a16:creationId xmlns:a16="http://schemas.microsoft.com/office/drawing/2014/main" id="{6D0E403F-8D9A-4FC7-942C-3819EEB11E08}"/>
              </a:ext>
            </a:extLst>
          </p:cNvPr>
          <p:cNvSpPr txBox="1">
            <a:spLocks/>
          </p:cNvSpPr>
          <p:nvPr/>
        </p:nvSpPr>
        <p:spPr>
          <a:xfrm>
            <a:off x="701560" y="4575177"/>
            <a:ext cx="1316154" cy="101599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fr-FR" sz="1400" dirty="0"/>
              <a:t>Bouton de </a:t>
            </a:r>
            <a:r>
              <a:rPr lang="fr-FR" sz="1400" dirty="0" err="1"/>
              <a:t>selection</a:t>
            </a:r>
            <a:r>
              <a:rPr lang="fr-FR" sz="1400" dirty="0"/>
              <a:t> des villes</a:t>
            </a:r>
          </a:p>
        </p:txBody>
      </p:sp>
      <p:pic>
        <p:nvPicPr>
          <p:cNvPr id="34" name="Graphique 33">
            <a:extLst>
              <a:ext uri="{FF2B5EF4-FFF2-40B4-BE49-F238E27FC236}">
                <a16:creationId xmlns:a16="http://schemas.microsoft.com/office/drawing/2014/main" id="{977DBD8A-9A13-46ED-8ED2-8FFBAF2B28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
        <p:nvSpPr>
          <p:cNvPr id="35" name="ZoneTexte 34">
            <a:extLst>
              <a:ext uri="{FF2B5EF4-FFF2-40B4-BE49-F238E27FC236}">
                <a16:creationId xmlns:a16="http://schemas.microsoft.com/office/drawing/2014/main" id="{7BDA2DC2-45B3-4F91-B0C4-FC191AB7FA7E}"/>
              </a:ext>
            </a:extLst>
          </p:cNvPr>
          <p:cNvSpPr txBox="1"/>
          <p:nvPr/>
        </p:nvSpPr>
        <p:spPr>
          <a:xfrm>
            <a:off x="5431395" y="386090"/>
            <a:ext cx="1329210" cy="523220"/>
          </a:xfrm>
          <a:prstGeom prst="rect">
            <a:avLst/>
          </a:prstGeom>
          <a:noFill/>
        </p:spPr>
        <p:txBody>
          <a:bodyPr wrap="none" rtlCol="0">
            <a:spAutoFit/>
          </a:bodyPr>
          <a:lstStyle/>
          <a:p>
            <a:r>
              <a:rPr lang="fr-FR" sz="2800" dirty="0"/>
              <a:t>HOME</a:t>
            </a:r>
            <a:endParaRPr lang="fr-FR" sz="2000" dirty="0"/>
          </a:p>
        </p:txBody>
      </p:sp>
      <p:pic>
        <p:nvPicPr>
          <p:cNvPr id="3" name="Image 2">
            <a:extLst>
              <a:ext uri="{FF2B5EF4-FFF2-40B4-BE49-F238E27FC236}">
                <a16:creationId xmlns:a16="http://schemas.microsoft.com/office/drawing/2014/main" id="{A39FC08E-B259-4B88-B666-1BB35F9E5643}"/>
              </a:ext>
            </a:extLst>
          </p:cNvPr>
          <p:cNvPicPr>
            <a:picLocks noChangeAspect="1"/>
          </p:cNvPicPr>
          <p:nvPr/>
        </p:nvPicPr>
        <p:blipFill>
          <a:blip r:embed="rId5"/>
          <a:stretch>
            <a:fillRect/>
          </a:stretch>
        </p:blipFill>
        <p:spPr>
          <a:xfrm>
            <a:off x="8813008" y="2249489"/>
            <a:ext cx="1078699" cy="154382"/>
          </a:xfrm>
          <a:prstGeom prst="rect">
            <a:avLst/>
          </a:prstGeom>
        </p:spPr>
      </p:pic>
    </p:spTree>
    <p:extLst>
      <p:ext uri="{BB962C8B-B14F-4D97-AF65-F5344CB8AC3E}">
        <p14:creationId xmlns:p14="http://schemas.microsoft.com/office/powerpoint/2010/main" val="2194330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4C86F7D-AA31-459F-805A-8A31EE5BD774}"/>
              </a:ext>
            </a:extLst>
          </p:cNvPr>
          <p:cNvPicPr>
            <a:picLocks noChangeAspect="1"/>
          </p:cNvPicPr>
          <p:nvPr/>
        </p:nvPicPr>
        <p:blipFill rotWithShape="1">
          <a:blip r:embed="rId2">
            <a:extLst>
              <a:ext uri="{28A0092B-C50C-407E-A947-70E740481C1C}">
                <a14:useLocalDpi xmlns:a14="http://schemas.microsoft.com/office/drawing/2010/main" val="0"/>
              </a:ext>
            </a:extLst>
          </a:blip>
          <a:srcRect t="46369"/>
          <a:stretch/>
        </p:blipFill>
        <p:spPr>
          <a:xfrm>
            <a:off x="2122370" y="0"/>
            <a:ext cx="7947257" cy="5367744"/>
          </a:xfrm>
          <a:prstGeom prst="rect">
            <a:avLst/>
          </a:prstGeom>
        </p:spPr>
      </p:pic>
      <p:grpSp>
        <p:nvGrpSpPr>
          <p:cNvPr id="13" name="Groupe 12">
            <a:extLst>
              <a:ext uri="{FF2B5EF4-FFF2-40B4-BE49-F238E27FC236}">
                <a16:creationId xmlns:a16="http://schemas.microsoft.com/office/drawing/2014/main" id="{422937E2-C7B1-42C3-9E2B-FB672785C448}"/>
              </a:ext>
            </a:extLst>
          </p:cNvPr>
          <p:cNvGrpSpPr/>
          <p:nvPr/>
        </p:nvGrpSpPr>
        <p:grpSpPr>
          <a:xfrm>
            <a:off x="10069629" y="1815406"/>
            <a:ext cx="204671" cy="2552700"/>
            <a:chOff x="10069629" y="2933700"/>
            <a:chExt cx="204671" cy="2552700"/>
          </a:xfrm>
        </p:grpSpPr>
        <p:cxnSp>
          <p:nvCxnSpPr>
            <p:cNvPr id="9" name="Connecteur droit 8">
              <a:extLst>
                <a:ext uri="{FF2B5EF4-FFF2-40B4-BE49-F238E27FC236}">
                  <a16:creationId xmlns:a16="http://schemas.microsoft.com/office/drawing/2014/main" id="{EBEFEC9F-E0CA-4205-AD39-D3A801741025}"/>
                </a:ext>
              </a:extLst>
            </p:cNvPr>
            <p:cNvCxnSpPr>
              <a:cxnSpLocks/>
            </p:cNvCxnSpPr>
            <p:nvPr/>
          </p:nvCxnSpPr>
          <p:spPr>
            <a:xfrm flipH="1">
              <a:off x="10069629" y="5486400"/>
              <a:ext cx="103071"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cxnSp>
          <p:nvCxnSpPr>
            <p:cNvPr id="10" name="Connecteur droit 9">
              <a:extLst>
                <a:ext uri="{FF2B5EF4-FFF2-40B4-BE49-F238E27FC236}">
                  <a16:creationId xmlns:a16="http://schemas.microsoft.com/office/drawing/2014/main" id="{EF35AE89-1BE6-46DB-85B5-6E2F3EABA2F1}"/>
                </a:ext>
              </a:extLst>
            </p:cNvPr>
            <p:cNvCxnSpPr>
              <a:cxnSpLocks/>
            </p:cNvCxnSpPr>
            <p:nvPr/>
          </p:nvCxnSpPr>
          <p:spPr>
            <a:xfrm flipH="1">
              <a:off x="10069629" y="2933700"/>
              <a:ext cx="103071"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cxnSp>
          <p:nvCxnSpPr>
            <p:cNvPr id="11" name="Connecteur droit 10">
              <a:extLst>
                <a:ext uri="{FF2B5EF4-FFF2-40B4-BE49-F238E27FC236}">
                  <a16:creationId xmlns:a16="http://schemas.microsoft.com/office/drawing/2014/main" id="{20B2BD06-F7EE-455D-904C-0344291C4F6C}"/>
                </a:ext>
              </a:extLst>
            </p:cNvPr>
            <p:cNvCxnSpPr>
              <a:cxnSpLocks/>
            </p:cNvCxnSpPr>
            <p:nvPr/>
          </p:nvCxnSpPr>
          <p:spPr>
            <a:xfrm flipV="1">
              <a:off x="10163291" y="2933700"/>
              <a:ext cx="0" cy="255270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cxnSp>
          <p:nvCxnSpPr>
            <p:cNvPr id="12" name="Connecteur droit 11">
              <a:extLst>
                <a:ext uri="{FF2B5EF4-FFF2-40B4-BE49-F238E27FC236}">
                  <a16:creationId xmlns:a16="http://schemas.microsoft.com/office/drawing/2014/main" id="{79C2412E-19C7-46C8-9734-8C64A64591B0}"/>
                </a:ext>
              </a:extLst>
            </p:cNvPr>
            <p:cNvCxnSpPr>
              <a:cxnSpLocks/>
            </p:cNvCxnSpPr>
            <p:nvPr/>
          </p:nvCxnSpPr>
          <p:spPr>
            <a:xfrm flipH="1">
              <a:off x="10156941" y="4191000"/>
              <a:ext cx="117359"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grpSp>
      <p:sp>
        <p:nvSpPr>
          <p:cNvPr id="14" name="Espace réservé du contenu 2">
            <a:extLst>
              <a:ext uri="{FF2B5EF4-FFF2-40B4-BE49-F238E27FC236}">
                <a16:creationId xmlns:a16="http://schemas.microsoft.com/office/drawing/2014/main" id="{4345EE14-2AC0-49B8-93E7-A379EBE88286}"/>
              </a:ext>
            </a:extLst>
          </p:cNvPr>
          <p:cNvSpPr txBox="1">
            <a:spLocks/>
          </p:cNvSpPr>
          <p:nvPr/>
        </p:nvSpPr>
        <p:spPr>
          <a:xfrm>
            <a:off x="10361614" y="2104243"/>
            <a:ext cx="1316154" cy="2263863"/>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fr-FR" sz="1400" dirty="0"/>
              <a:t>Villes disponibles dans la base de données d’</a:t>
            </a:r>
            <a:r>
              <a:rPr lang="fr-FR" sz="1400" dirty="0" err="1"/>
              <a:t>EcoVerre</a:t>
            </a:r>
            <a:endParaRPr lang="fr-FR" sz="1400" dirty="0"/>
          </a:p>
        </p:txBody>
      </p:sp>
      <p:cxnSp>
        <p:nvCxnSpPr>
          <p:cNvPr id="15" name="Connecteur droit 14">
            <a:extLst>
              <a:ext uri="{FF2B5EF4-FFF2-40B4-BE49-F238E27FC236}">
                <a16:creationId xmlns:a16="http://schemas.microsoft.com/office/drawing/2014/main" id="{272A5871-D1E0-4936-B8AE-6734F4DC84E0}"/>
              </a:ext>
            </a:extLst>
          </p:cNvPr>
          <p:cNvCxnSpPr>
            <a:cxnSpLocks/>
          </p:cNvCxnSpPr>
          <p:nvPr/>
        </p:nvCxnSpPr>
        <p:spPr>
          <a:xfrm>
            <a:off x="1781175" y="511175"/>
            <a:ext cx="341197"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sp>
        <p:nvSpPr>
          <p:cNvPr id="16" name="Espace réservé du contenu 2">
            <a:extLst>
              <a:ext uri="{FF2B5EF4-FFF2-40B4-BE49-F238E27FC236}">
                <a16:creationId xmlns:a16="http://schemas.microsoft.com/office/drawing/2014/main" id="{745BABAB-686D-4610-BB44-254BECB4B536}"/>
              </a:ext>
            </a:extLst>
          </p:cNvPr>
          <p:cNvSpPr txBox="1">
            <a:spLocks/>
          </p:cNvSpPr>
          <p:nvPr/>
        </p:nvSpPr>
        <p:spPr>
          <a:xfrm>
            <a:off x="465021" y="182619"/>
            <a:ext cx="1316154" cy="1471614"/>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fr-FR" sz="1400" dirty="0"/>
              <a:t>Icon Recyclage pour rappeler l’importance de recycler aux utilisateurs </a:t>
            </a:r>
          </a:p>
        </p:txBody>
      </p:sp>
      <p:pic>
        <p:nvPicPr>
          <p:cNvPr id="18" name="Graphique 17">
            <a:extLst>
              <a:ext uri="{FF2B5EF4-FFF2-40B4-BE49-F238E27FC236}">
                <a16:creationId xmlns:a16="http://schemas.microsoft.com/office/drawing/2014/main" id="{8BF5FDE0-CF03-4129-A4A6-6D344C02B9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7984" y="61190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Tree>
    <p:extLst>
      <p:ext uri="{BB962C8B-B14F-4D97-AF65-F5344CB8AC3E}">
        <p14:creationId xmlns:p14="http://schemas.microsoft.com/office/powerpoint/2010/main" val="304803944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Graphique 33">
            <a:extLst>
              <a:ext uri="{FF2B5EF4-FFF2-40B4-BE49-F238E27FC236}">
                <a16:creationId xmlns:a16="http://schemas.microsoft.com/office/drawing/2014/main" id="{977DBD8A-9A13-46ED-8ED2-8FFBAF2B28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
        <p:nvSpPr>
          <p:cNvPr id="35" name="ZoneTexte 34">
            <a:extLst>
              <a:ext uri="{FF2B5EF4-FFF2-40B4-BE49-F238E27FC236}">
                <a16:creationId xmlns:a16="http://schemas.microsoft.com/office/drawing/2014/main" id="{7BDA2DC2-45B3-4F91-B0C4-FC191AB7FA7E}"/>
              </a:ext>
            </a:extLst>
          </p:cNvPr>
          <p:cNvSpPr txBox="1"/>
          <p:nvPr/>
        </p:nvSpPr>
        <p:spPr>
          <a:xfrm>
            <a:off x="5431395" y="315824"/>
            <a:ext cx="1815946" cy="523220"/>
          </a:xfrm>
          <a:prstGeom prst="rect">
            <a:avLst/>
          </a:prstGeom>
          <a:noFill/>
        </p:spPr>
        <p:txBody>
          <a:bodyPr wrap="none" rtlCol="0">
            <a:spAutoFit/>
          </a:bodyPr>
          <a:lstStyle/>
          <a:p>
            <a:r>
              <a:rPr lang="fr-FR" sz="2800" dirty="0" err="1"/>
              <a:t>Map</a:t>
            </a:r>
            <a:r>
              <a:rPr lang="fr-FR" sz="2800" dirty="0"/>
              <a:t> Ville</a:t>
            </a:r>
            <a:endParaRPr lang="fr-FR" sz="2000" dirty="0"/>
          </a:p>
        </p:txBody>
      </p:sp>
      <p:pic>
        <p:nvPicPr>
          <p:cNvPr id="3" name="Image 2" descr="Une image contenant carte&#10;&#10;Description générée automatiquement">
            <a:extLst>
              <a:ext uri="{FF2B5EF4-FFF2-40B4-BE49-F238E27FC236}">
                <a16:creationId xmlns:a16="http://schemas.microsoft.com/office/drawing/2014/main" id="{D8925F1C-8621-4601-B719-C578845F38E9}"/>
              </a:ext>
            </a:extLst>
          </p:cNvPr>
          <p:cNvPicPr>
            <a:picLocks noChangeAspect="1"/>
          </p:cNvPicPr>
          <p:nvPr/>
        </p:nvPicPr>
        <p:blipFill rotWithShape="1">
          <a:blip r:embed="rId4">
            <a:extLst>
              <a:ext uri="{28A0092B-C50C-407E-A947-70E740481C1C}">
                <a14:useLocalDpi xmlns:a14="http://schemas.microsoft.com/office/drawing/2010/main" val="0"/>
              </a:ext>
            </a:extLst>
          </a:blip>
          <a:srcRect b="782"/>
          <a:stretch/>
        </p:blipFill>
        <p:spPr>
          <a:xfrm>
            <a:off x="2119196" y="1492746"/>
            <a:ext cx="7953608" cy="4770281"/>
          </a:xfrm>
          <a:prstGeom prst="rect">
            <a:avLst/>
          </a:prstGeom>
          <a:ln>
            <a:solidFill>
              <a:srgbClr val="54BE73"/>
            </a:solidFill>
          </a:ln>
        </p:spPr>
      </p:pic>
      <p:grpSp>
        <p:nvGrpSpPr>
          <p:cNvPr id="30" name="Groupe 29">
            <a:extLst>
              <a:ext uri="{FF2B5EF4-FFF2-40B4-BE49-F238E27FC236}">
                <a16:creationId xmlns:a16="http://schemas.microsoft.com/office/drawing/2014/main" id="{5A313596-328A-4508-A845-861C0A1D711F}"/>
              </a:ext>
            </a:extLst>
          </p:cNvPr>
          <p:cNvGrpSpPr/>
          <p:nvPr/>
        </p:nvGrpSpPr>
        <p:grpSpPr>
          <a:xfrm rot="10800000">
            <a:off x="1905115" y="2028304"/>
            <a:ext cx="204671" cy="3749040"/>
            <a:chOff x="10069629" y="2933700"/>
            <a:chExt cx="204671" cy="2552700"/>
          </a:xfrm>
        </p:grpSpPr>
        <p:cxnSp>
          <p:nvCxnSpPr>
            <p:cNvPr id="31" name="Connecteur droit 30">
              <a:extLst>
                <a:ext uri="{FF2B5EF4-FFF2-40B4-BE49-F238E27FC236}">
                  <a16:creationId xmlns:a16="http://schemas.microsoft.com/office/drawing/2014/main" id="{42F1BAEC-0015-4E3D-9F59-43A3EE7BB730}"/>
                </a:ext>
              </a:extLst>
            </p:cNvPr>
            <p:cNvCxnSpPr>
              <a:cxnSpLocks/>
            </p:cNvCxnSpPr>
            <p:nvPr/>
          </p:nvCxnSpPr>
          <p:spPr>
            <a:xfrm flipH="1">
              <a:off x="10069629" y="5486400"/>
              <a:ext cx="103071"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cxnSp>
          <p:nvCxnSpPr>
            <p:cNvPr id="32" name="Connecteur droit 31">
              <a:extLst>
                <a:ext uri="{FF2B5EF4-FFF2-40B4-BE49-F238E27FC236}">
                  <a16:creationId xmlns:a16="http://schemas.microsoft.com/office/drawing/2014/main" id="{26AB00C8-83C1-409F-B1A0-EF41B92544E8}"/>
                </a:ext>
              </a:extLst>
            </p:cNvPr>
            <p:cNvCxnSpPr>
              <a:cxnSpLocks/>
            </p:cNvCxnSpPr>
            <p:nvPr/>
          </p:nvCxnSpPr>
          <p:spPr>
            <a:xfrm flipH="1">
              <a:off x="10069629" y="2933700"/>
              <a:ext cx="103071"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cxnSp>
          <p:nvCxnSpPr>
            <p:cNvPr id="36" name="Connecteur droit 35">
              <a:extLst>
                <a:ext uri="{FF2B5EF4-FFF2-40B4-BE49-F238E27FC236}">
                  <a16:creationId xmlns:a16="http://schemas.microsoft.com/office/drawing/2014/main" id="{476600A3-E224-47E6-86F0-373D0BB37D95}"/>
                </a:ext>
              </a:extLst>
            </p:cNvPr>
            <p:cNvCxnSpPr>
              <a:cxnSpLocks/>
            </p:cNvCxnSpPr>
            <p:nvPr/>
          </p:nvCxnSpPr>
          <p:spPr>
            <a:xfrm flipV="1">
              <a:off x="10163291" y="2933700"/>
              <a:ext cx="0" cy="255270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cxnSp>
          <p:nvCxnSpPr>
            <p:cNvPr id="37" name="Connecteur droit 36">
              <a:extLst>
                <a:ext uri="{FF2B5EF4-FFF2-40B4-BE49-F238E27FC236}">
                  <a16:creationId xmlns:a16="http://schemas.microsoft.com/office/drawing/2014/main" id="{5E2B97D8-F898-4032-9B3A-980C662E2241}"/>
                </a:ext>
              </a:extLst>
            </p:cNvPr>
            <p:cNvCxnSpPr>
              <a:cxnSpLocks/>
            </p:cNvCxnSpPr>
            <p:nvPr/>
          </p:nvCxnSpPr>
          <p:spPr>
            <a:xfrm flipH="1">
              <a:off x="10156941" y="4191000"/>
              <a:ext cx="117359"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grpSp>
      <p:sp>
        <p:nvSpPr>
          <p:cNvPr id="38" name="Espace réservé du contenu 2">
            <a:extLst>
              <a:ext uri="{FF2B5EF4-FFF2-40B4-BE49-F238E27FC236}">
                <a16:creationId xmlns:a16="http://schemas.microsoft.com/office/drawing/2014/main" id="{E7F66F28-595D-49E9-A07C-63D0010C538C}"/>
              </a:ext>
            </a:extLst>
          </p:cNvPr>
          <p:cNvSpPr txBox="1">
            <a:spLocks/>
          </p:cNvSpPr>
          <p:nvPr/>
        </p:nvSpPr>
        <p:spPr>
          <a:xfrm>
            <a:off x="1413662" y="3783582"/>
            <a:ext cx="401640" cy="294439"/>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fr-FR" sz="1400" dirty="0" err="1"/>
              <a:t>Map</a:t>
            </a:r>
            <a:endParaRPr lang="fr-FR" sz="1400" dirty="0"/>
          </a:p>
          <a:p>
            <a:pPr marL="0" indent="0">
              <a:buFont typeface="The Hand Extrablack" panose="03070A02030502020204" pitchFamily="66" charset="0"/>
              <a:buNone/>
            </a:pPr>
            <a:endParaRPr lang="fr-FR" sz="1400" dirty="0"/>
          </a:p>
        </p:txBody>
      </p:sp>
      <p:cxnSp>
        <p:nvCxnSpPr>
          <p:cNvPr id="40" name="Connecteur droit 39">
            <a:extLst>
              <a:ext uri="{FF2B5EF4-FFF2-40B4-BE49-F238E27FC236}">
                <a16:creationId xmlns:a16="http://schemas.microsoft.com/office/drawing/2014/main" id="{2DDCA589-C337-4F8E-8161-A40D85DFD410}"/>
              </a:ext>
            </a:extLst>
          </p:cNvPr>
          <p:cNvCxnSpPr>
            <a:cxnSpLocks/>
          </p:cNvCxnSpPr>
          <p:nvPr/>
        </p:nvCxnSpPr>
        <p:spPr>
          <a:xfrm>
            <a:off x="10072804" y="2373226"/>
            <a:ext cx="341197"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sp>
        <p:nvSpPr>
          <p:cNvPr id="42" name="Espace réservé du contenu 2">
            <a:extLst>
              <a:ext uri="{FF2B5EF4-FFF2-40B4-BE49-F238E27FC236}">
                <a16:creationId xmlns:a16="http://schemas.microsoft.com/office/drawing/2014/main" id="{165F2263-7E7B-4855-8117-80BD67EB89BA}"/>
              </a:ext>
            </a:extLst>
          </p:cNvPr>
          <p:cNvSpPr txBox="1">
            <a:spLocks/>
          </p:cNvSpPr>
          <p:nvPr/>
        </p:nvSpPr>
        <p:spPr>
          <a:xfrm>
            <a:off x="10490458" y="2277693"/>
            <a:ext cx="1316154" cy="843247"/>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fr-FR" sz="1400" dirty="0"/>
              <a:t>Recherche d’adresse</a:t>
            </a:r>
          </a:p>
          <a:p>
            <a:pPr marL="0" indent="0">
              <a:buFont typeface="The Hand Extrablack" panose="03070A02030502020204" pitchFamily="66" charset="0"/>
              <a:buNone/>
            </a:pPr>
            <a:endParaRPr lang="fr-FR" sz="1400" dirty="0"/>
          </a:p>
        </p:txBody>
      </p:sp>
      <p:sp>
        <p:nvSpPr>
          <p:cNvPr id="43" name="Espace réservé du contenu 2">
            <a:extLst>
              <a:ext uri="{FF2B5EF4-FFF2-40B4-BE49-F238E27FC236}">
                <a16:creationId xmlns:a16="http://schemas.microsoft.com/office/drawing/2014/main" id="{CB757FAC-039B-4F92-B09A-B3F4DE0F68F9}"/>
              </a:ext>
            </a:extLst>
          </p:cNvPr>
          <p:cNvSpPr txBox="1">
            <a:spLocks/>
          </p:cNvSpPr>
          <p:nvPr/>
        </p:nvSpPr>
        <p:spPr>
          <a:xfrm>
            <a:off x="2300465" y="955560"/>
            <a:ext cx="4460140" cy="307975"/>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fr-FR" sz="1400" dirty="0"/>
              <a:t>Redirection vers l’accueil</a:t>
            </a:r>
          </a:p>
          <a:p>
            <a:pPr marL="0" indent="0">
              <a:buFont typeface="The Hand Extrablack" panose="03070A02030502020204" pitchFamily="66" charset="0"/>
              <a:buNone/>
            </a:pPr>
            <a:endParaRPr lang="fr-FR" sz="1400" dirty="0"/>
          </a:p>
        </p:txBody>
      </p:sp>
      <p:cxnSp>
        <p:nvCxnSpPr>
          <p:cNvPr id="44" name="Connecteur droit 43">
            <a:extLst>
              <a:ext uri="{FF2B5EF4-FFF2-40B4-BE49-F238E27FC236}">
                <a16:creationId xmlns:a16="http://schemas.microsoft.com/office/drawing/2014/main" id="{5F7660D1-A183-48D5-BAD9-C0FBAEC2ECE3}"/>
              </a:ext>
            </a:extLst>
          </p:cNvPr>
          <p:cNvCxnSpPr>
            <a:cxnSpLocks/>
          </p:cNvCxnSpPr>
          <p:nvPr/>
        </p:nvCxnSpPr>
        <p:spPr>
          <a:xfrm>
            <a:off x="2590800" y="1263535"/>
            <a:ext cx="0" cy="231562"/>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pic>
        <p:nvPicPr>
          <p:cNvPr id="24" name="Image 23">
            <a:extLst>
              <a:ext uri="{FF2B5EF4-FFF2-40B4-BE49-F238E27FC236}">
                <a16:creationId xmlns:a16="http://schemas.microsoft.com/office/drawing/2014/main" id="{9AF1214D-67F2-4934-8D07-41628D757EE9}"/>
              </a:ext>
            </a:extLst>
          </p:cNvPr>
          <p:cNvPicPr>
            <a:picLocks noChangeAspect="1"/>
          </p:cNvPicPr>
          <p:nvPr/>
        </p:nvPicPr>
        <p:blipFill>
          <a:blip r:embed="rId5"/>
          <a:stretch>
            <a:fillRect/>
          </a:stretch>
        </p:blipFill>
        <p:spPr>
          <a:xfrm>
            <a:off x="8839201" y="1685133"/>
            <a:ext cx="1078699" cy="154382"/>
          </a:xfrm>
          <a:prstGeom prst="rect">
            <a:avLst/>
          </a:prstGeom>
        </p:spPr>
      </p:pic>
      <p:pic>
        <p:nvPicPr>
          <p:cNvPr id="4" name="Image 3">
            <a:extLst>
              <a:ext uri="{FF2B5EF4-FFF2-40B4-BE49-F238E27FC236}">
                <a16:creationId xmlns:a16="http://schemas.microsoft.com/office/drawing/2014/main" id="{9EC4DFCB-C652-4A10-B4AE-888BC4E25664}"/>
              </a:ext>
            </a:extLst>
          </p:cNvPr>
          <p:cNvPicPr>
            <a:picLocks noChangeAspect="1"/>
          </p:cNvPicPr>
          <p:nvPr/>
        </p:nvPicPr>
        <p:blipFill>
          <a:blip r:embed="rId6"/>
          <a:stretch>
            <a:fillRect/>
          </a:stretch>
        </p:blipFill>
        <p:spPr>
          <a:xfrm>
            <a:off x="2119194" y="2003426"/>
            <a:ext cx="7956588" cy="3773916"/>
          </a:xfrm>
          <a:prstGeom prst="rect">
            <a:avLst/>
          </a:prstGeom>
        </p:spPr>
      </p:pic>
      <p:cxnSp>
        <p:nvCxnSpPr>
          <p:cNvPr id="28" name="Connecteur droit 27">
            <a:extLst>
              <a:ext uri="{FF2B5EF4-FFF2-40B4-BE49-F238E27FC236}">
                <a16:creationId xmlns:a16="http://schemas.microsoft.com/office/drawing/2014/main" id="{155CD969-4EA4-42C5-BA07-D13CC6D18FE4}"/>
              </a:ext>
            </a:extLst>
          </p:cNvPr>
          <p:cNvCxnSpPr>
            <a:cxnSpLocks/>
          </p:cNvCxnSpPr>
          <p:nvPr/>
        </p:nvCxnSpPr>
        <p:spPr>
          <a:xfrm>
            <a:off x="10072804" y="2109989"/>
            <a:ext cx="341197" cy="0"/>
          </a:xfrm>
          <a:prstGeom prst="line">
            <a:avLst/>
          </a:prstGeom>
          <a:ln>
            <a:solidFill>
              <a:srgbClr val="9BBF26"/>
            </a:solidFill>
          </a:ln>
        </p:spPr>
        <p:style>
          <a:lnRef idx="3">
            <a:schemeClr val="dk1"/>
          </a:lnRef>
          <a:fillRef idx="0">
            <a:schemeClr val="dk1"/>
          </a:fillRef>
          <a:effectRef idx="2">
            <a:schemeClr val="dk1"/>
          </a:effectRef>
          <a:fontRef idx="minor">
            <a:schemeClr val="tx1"/>
          </a:fontRef>
        </p:style>
      </p:cxnSp>
      <p:sp>
        <p:nvSpPr>
          <p:cNvPr id="29" name="Espace réservé du contenu 2">
            <a:extLst>
              <a:ext uri="{FF2B5EF4-FFF2-40B4-BE49-F238E27FC236}">
                <a16:creationId xmlns:a16="http://schemas.microsoft.com/office/drawing/2014/main" id="{A89F5127-16D2-478C-BDF6-DB2D54E94051}"/>
              </a:ext>
            </a:extLst>
          </p:cNvPr>
          <p:cNvSpPr txBox="1">
            <a:spLocks/>
          </p:cNvSpPr>
          <p:nvPr/>
        </p:nvSpPr>
        <p:spPr>
          <a:xfrm>
            <a:off x="10490458" y="1994208"/>
            <a:ext cx="1478972" cy="231562"/>
          </a:xfrm>
          <a:prstGeom prst="rect">
            <a:avLst/>
          </a:prstGeom>
        </p:spPr>
        <p:txBody>
          <a:bodyPr vert="horz" lIns="0" tIns="0" rIns="0" bIns="0" rtlCol="0">
            <a:normAutofit lnSpcReduction="10000"/>
          </a:bodyPr>
          <a:lst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The Hand Extrablack" panose="03070A02030502020204" pitchFamily="66" charset="0"/>
              <a:buNone/>
            </a:pPr>
            <a:r>
              <a:rPr lang="fr-FR" sz="1400" dirty="0"/>
              <a:t>Géolocalisation</a:t>
            </a:r>
          </a:p>
        </p:txBody>
      </p:sp>
    </p:spTree>
    <p:extLst>
      <p:ext uri="{BB962C8B-B14F-4D97-AF65-F5344CB8AC3E}">
        <p14:creationId xmlns:p14="http://schemas.microsoft.com/office/powerpoint/2010/main" val="133933943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14"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4" name="Titre 3">
            <a:extLst>
              <a:ext uri="{FF2B5EF4-FFF2-40B4-BE49-F238E27FC236}">
                <a16:creationId xmlns:a16="http://schemas.microsoft.com/office/drawing/2014/main" id="{E9BC6192-6E71-49A4-B44E-2F6225343D87}"/>
              </a:ext>
            </a:extLst>
          </p:cNvPr>
          <p:cNvSpPr>
            <a:spLocks noGrp="1"/>
          </p:cNvSpPr>
          <p:nvPr>
            <p:ph type="ctrTitle"/>
          </p:nvPr>
        </p:nvSpPr>
        <p:spPr>
          <a:xfrm>
            <a:off x="2640014" y="1334791"/>
            <a:ext cx="6911974" cy="2803071"/>
          </a:xfrm>
        </p:spPr>
        <p:txBody>
          <a:bodyPr anchor="ctr">
            <a:normAutofit/>
          </a:bodyPr>
          <a:lstStyle/>
          <a:p>
            <a:r>
              <a:rPr lang="fr-FR" spc="600" dirty="0"/>
              <a:t>Démonstration</a:t>
            </a:r>
          </a:p>
        </p:txBody>
      </p:sp>
      <p:sp useBgFill="1">
        <p:nvSpPr>
          <p:cNvPr id="21" name="Freeform: Shape 20">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pic>
        <p:nvPicPr>
          <p:cNvPr id="36" name="Graphique 35">
            <a:extLst>
              <a:ext uri="{FF2B5EF4-FFF2-40B4-BE49-F238E27FC236}">
                <a16:creationId xmlns:a16="http://schemas.microsoft.com/office/drawing/2014/main" id="{AC8F7F27-17D7-40B6-8A02-59E67A802D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7495" y="6308008"/>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
        <p:nvSpPr>
          <p:cNvPr id="37" name="Espace réservé du contenu 2">
            <a:extLst>
              <a:ext uri="{FF2B5EF4-FFF2-40B4-BE49-F238E27FC236}">
                <a16:creationId xmlns:a16="http://schemas.microsoft.com/office/drawing/2014/main" id="{33673375-C3DE-43B5-9D68-D84F0B3C0700}"/>
              </a:ext>
            </a:extLst>
          </p:cNvPr>
          <p:cNvSpPr txBox="1">
            <a:spLocks/>
          </p:cNvSpPr>
          <p:nvPr/>
        </p:nvSpPr>
        <p:spPr>
          <a:xfrm>
            <a:off x="-182207" y="6219711"/>
            <a:ext cx="5277216" cy="543723"/>
          </a:xfrm>
          <a:prstGeom prst="rect">
            <a:avLst/>
          </a:prstGeom>
        </p:spPr>
        <p:txBody>
          <a:bodyPr vert="horz" lIns="0" tIns="0" rIns="0" bIns="0" rtlCol="0">
            <a:noAutofit/>
          </a:bodyPr>
          <a:lstStyle>
            <a:lvl1pPr marL="0" indent="0" algn="ctr" defTabSz="914400" rtl="0" eaLnBrk="1" latinLnBrk="0" hangingPunct="1">
              <a:lnSpc>
                <a:spcPct val="120000"/>
              </a:lnSpc>
              <a:spcBef>
                <a:spcPts val="1000"/>
              </a:spcBef>
              <a:buClr>
                <a:schemeClr val="accent4"/>
              </a:buClr>
              <a:buFont typeface="The Hand Extrablack" panose="03070A02030502020204" pitchFamily="66" charset="0"/>
              <a:buNone/>
              <a:defRPr sz="2800" kern="1200" spc="20" baseline="0">
                <a:solidFill>
                  <a:schemeClr val="tx1">
                    <a:alpha val="58000"/>
                  </a:schemeClr>
                </a:solidFill>
                <a:latin typeface="+mn-lt"/>
                <a:ea typeface="+mn-ea"/>
                <a:cs typeface="+mn-cs"/>
              </a:defRPr>
            </a:lvl1pPr>
            <a:lvl2pPr marL="457200" indent="0" algn="ctr" defTabSz="914400" rtl="0" eaLnBrk="1" latinLnBrk="0" hangingPunct="1">
              <a:lnSpc>
                <a:spcPct val="120000"/>
              </a:lnSpc>
              <a:spcBef>
                <a:spcPts val="500"/>
              </a:spcBef>
              <a:buClr>
                <a:schemeClr val="accent4"/>
              </a:buClr>
              <a:buFont typeface="The Hand Extrablack" panose="03070A02030502020204" pitchFamily="66" charset="0"/>
              <a:buNone/>
              <a:defRPr sz="2000" kern="1200" spc="20" baseline="0">
                <a:solidFill>
                  <a:schemeClr val="tx1">
                    <a:alpha val="58000"/>
                  </a:schemeClr>
                </a:solidFill>
                <a:latin typeface="+mn-lt"/>
                <a:ea typeface="+mn-ea"/>
                <a:cs typeface="+mn-cs"/>
              </a:defRPr>
            </a:lvl2pPr>
            <a:lvl3pPr marL="914400" indent="0" algn="ctr" defTabSz="914400" rtl="0" eaLnBrk="1" latinLnBrk="0" hangingPunct="1">
              <a:lnSpc>
                <a:spcPct val="120000"/>
              </a:lnSpc>
              <a:spcBef>
                <a:spcPts val="500"/>
              </a:spcBef>
              <a:buClr>
                <a:schemeClr val="accent4"/>
              </a:buClr>
              <a:buFont typeface="The Hand Extrablack" panose="03070A02030502020204" pitchFamily="66" charset="0"/>
              <a:buNone/>
              <a:defRPr sz="1800" kern="1200" spc="20" baseline="0">
                <a:solidFill>
                  <a:schemeClr val="tx1">
                    <a:alpha val="58000"/>
                  </a:schemeClr>
                </a:solidFill>
                <a:latin typeface="+mn-lt"/>
                <a:ea typeface="+mn-ea"/>
                <a:cs typeface="+mn-cs"/>
              </a:defRPr>
            </a:lvl3pPr>
            <a:lvl4pPr marL="1371600" indent="0" algn="ctr" defTabSz="914400" rtl="0" eaLnBrk="1" latinLnBrk="0" hangingPunct="1">
              <a:lnSpc>
                <a:spcPct val="120000"/>
              </a:lnSpc>
              <a:spcBef>
                <a:spcPts val="500"/>
              </a:spcBef>
              <a:buClr>
                <a:schemeClr val="accent4"/>
              </a:buClr>
              <a:buFont typeface="The Hand Extrablack" panose="03070A02030502020204" pitchFamily="66" charset="0"/>
              <a:buNone/>
              <a:defRPr sz="1600" kern="1200" spc="20" baseline="0">
                <a:solidFill>
                  <a:schemeClr val="tx1">
                    <a:alpha val="58000"/>
                  </a:schemeClr>
                </a:solidFill>
                <a:latin typeface="+mn-lt"/>
                <a:ea typeface="+mn-ea"/>
                <a:cs typeface="+mn-cs"/>
              </a:defRPr>
            </a:lvl4pPr>
            <a:lvl5pPr marL="1828800" indent="0" algn="ctr" defTabSz="914400" rtl="0" eaLnBrk="1" latinLnBrk="0" hangingPunct="1">
              <a:lnSpc>
                <a:spcPct val="120000"/>
              </a:lnSpc>
              <a:spcBef>
                <a:spcPts val="500"/>
              </a:spcBef>
              <a:buClr>
                <a:schemeClr val="accent4"/>
              </a:buClr>
              <a:buFont typeface="The Hand Extrablack" panose="03070A02030502020204" pitchFamily="66" charset="0"/>
              <a:buNone/>
              <a:defRPr sz="1600" kern="1200" spc="20" baseline="0">
                <a:solidFill>
                  <a:schemeClr val="tx1">
                    <a:alpha val="58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FR" sz="2200" dirty="0">
                <a:solidFill>
                  <a:schemeClr val="accent4">
                    <a:lumMod val="60000"/>
                    <a:lumOff val="40000"/>
                    <a:alpha val="58000"/>
                  </a:schemeClr>
                </a:solidFill>
                <a:hlinkClick r:id="rId4"/>
              </a:rPr>
              <a:t>https://ecoverre.paulosilva.xyz</a:t>
            </a:r>
            <a:endParaRPr lang="fr-FR" sz="2200" dirty="0"/>
          </a:p>
        </p:txBody>
      </p:sp>
    </p:spTree>
    <p:extLst>
      <p:ext uri="{BB962C8B-B14F-4D97-AF65-F5344CB8AC3E}">
        <p14:creationId xmlns:p14="http://schemas.microsoft.com/office/powerpoint/2010/main" val="4609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re 1">
            <a:extLst>
              <a:ext uri="{FF2B5EF4-FFF2-40B4-BE49-F238E27FC236}">
                <a16:creationId xmlns:a16="http://schemas.microsoft.com/office/drawing/2014/main" id="{7785A301-E7E2-42D3-81DE-B22103E03A98}"/>
              </a:ext>
            </a:extLst>
          </p:cNvPr>
          <p:cNvSpPr>
            <a:spLocks noGrp="1"/>
          </p:cNvSpPr>
          <p:nvPr>
            <p:ph type="title"/>
          </p:nvPr>
        </p:nvSpPr>
        <p:spPr>
          <a:xfrm>
            <a:off x="986700" y="1152601"/>
            <a:ext cx="3095626" cy="422199"/>
          </a:xfrm>
        </p:spPr>
        <p:txBody>
          <a:bodyPr>
            <a:normAutofit fontScale="90000"/>
          </a:bodyPr>
          <a:lstStyle/>
          <a:p>
            <a:r>
              <a:rPr lang="fr-FR" sz="3200" dirty="0" err="1">
                <a:latin typeface="Sagona Book (Corps)"/>
              </a:rPr>
              <a:t>Back-end</a:t>
            </a:r>
            <a:endParaRPr lang="fr-FR" sz="3200" dirty="0">
              <a:latin typeface="Sagona Book (Corps)"/>
            </a:endParaRPr>
          </a:p>
        </p:txBody>
      </p:sp>
      <p:pic>
        <p:nvPicPr>
          <p:cNvPr id="9" name="Graphique 8">
            <a:extLst>
              <a:ext uri="{FF2B5EF4-FFF2-40B4-BE49-F238E27FC236}">
                <a16:creationId xmlns:a16="http://schemas.microsoft.com/office/drawing/2014/main" id="{63987336-8F00-4BF3-A348-505976CBFF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7984" y="61190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pic>
        <p:nvPicPr>
          <p:cNvPr id="4" name="Graphique 3">
            <a:extLst>
              <a:ext uri="{FF2B5EF4-FFF2-40B4-BE49-F238E27FC236}">
                <a16:creationId xmlns:a16="http://schemas.microsoft.com/office/drawing/2014/main" id="{ABDAA07B-482E-4AB2-9534-82FD7507A7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52" y="797761"/>
            <a:ext cx="4876800" cy="4876800"/>
          </a:xfrm>
          <a:prstGeom prst="rect">
            <a:avLst/>
          </a:prstGeom>
        </p:spPr>
      </p:pic>
    </p:spTree>
    <p:extLst>
      <p:ext uri="{BB962C8B-B14F-4D97-AF65-F5344CB8AC3E}">
        <p14:creationId xmlns:p14="http://schemas.microsoft.com/office/powerpoint/2010/main" val="58060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65D6A032-F742-47E1-82F2-1EC629434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9AF7C97-BADA-4A0C-82CB-5BB641BAB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6" name="Freeform: Shape 15">
            <a:extLst>
              <a:ext uri="{FF2B5EF4-FFF2-40B4-BE49-F238E27FC236}">
                <a16:creationId xmlns:a16="http://schemas.microsoft.com/office/drawing/2014/main" id="{CD9C6F9B-2CB0-4FD8-8F6E-C04D4CE09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60324" cy="6434340"/>
          </a:xfrm>
          <a:custGeom>
            <a:avLst/>
            <a:gdLst>
              <a:gd name="connsiteX0" fmla="*/ 0 w 7760324"/>
              <a:gd name="connsiteY0" fmla="*/ 0 h 6434340"/>
              <a:gd name="connsiteX1" fmla="*/ 7193558 w 7760324"/>
              <a:gd name="connsiteY1" fmla="*/ 0 h 6434340"/>
              <a:gd name="connsiteX2" fmla="*/ 7270378 w 7760324"/>
              <a:gd name="connsiteY2" fmla="*/ 141666 h 6434340"/>
              <a:gd name="connsiteX3" fmla="*/ 7477890 w 7760324"/>
              <a:gd name="connsiteY3" fmla="*/ 744772 h 6434340"/>
              <a:gd name="connsiteX4" fmla="*/ 7459137 w 7760324"/>
              <a:gd name="connsiteY4" fmla="*/ 3396664 h 6434340"/>
              <a:gd name="connsiteX5" fmla="*/ 5749038 w 7760324"/>
              <a:gd name="connsiteY5" fmla="*/ 5643529 h 6434340"/>
              <a:gd name="connsiteX6" fmla="*/ 5004621 w 7760324"/>
              <a:gd name="connsiteY6" fmla="*/ 6096153 h 6434340"/>
              <a:gd name="connsiteX7" fmla="*/ 3484742 w 7760324"/>
              <a:gd name="connsiteY7" fmla="*/ 6399972 h 6434340"/>
              <a:gd name="connsiteX8" fmla="*/ 1300034 w 7760324"/>
              <a:gd name="connsiteY8" fmla="*/ 5884178 h 6434340"/>
              <a:gd name="connsiteX9" fmla="*/ 248715 w 7760324"/>
              <a:gd name="connsiteY9" fmla="*/ 5048740 h 6434340"/>
              <a:gd name="connsiteX10" fmla="*/ 0 w 7760324"/>
              <a:gd name="connsiteY10" fmla="*/ 4799696 h 643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60324" h="6434340">
                <a:moveTo>
                  <a:pt x="0" y="0"/>
                </a:moveTo>
                <a:lnTo>
                  <a:pt x="7193558" y="0"/>
                </a:lnTo>
                <a:lnTo>
                  <a:pt x="7270378" y="141666"/>
                </a:lnTo>
                <a:cubicBezTo>
                  <a:pt x="7374759" y="354823"/>
                  <a:pt x="7479140" y="567979"/>
                  <a:pt x="7477890" y="744772"/>
                </a:cubicBezTo>
                <a:cubicBezTo>
                  <a:pt x="7860620" y="1526346"/>
                  <a:pt x="7854369" y="2410310"/>
                  <a:pt x="7459137" y="3396664"/>
                </a:cubicBezTo>
                <a:cubicBezTo>
                  <a:pt x="7063906" y="4383018"/>
                  <a:pt x="6458662" y="5119852"/>
                  <a:pt x="5749038" y="5643529"/>
                </a:cubicBezTo>
                <a:cubicBezTo>
                  <a:pt x="5571320" y="5818646"/>
                  <a:pt x="5358807" y="5922711"/>
                  <a:pt x="5004621" y="6096153"/>
                </a:cubicBezTo>
                <a:cubicBezTo>
                  <a:pt x="4508758" y="6338972"/>
                  <a:pt x="3978103" y="6510739"/>
                  <a:pt x="3484742" y="6399972"/>
                </a:cubicBezTo>
                <a:cubicBezTo>
                  <a:pt x="2955337" y="6394946"/>
                  <a:pt x="2250713" y="6211452"/>
                  <a:pt x="1300034" y="5884178"/>
                </a:cubicBezTo>
                <a:cubicBezTo>
                  <a:pt x="904856" y="5615219"/>
                  <a:pt x="554416" y="5336740"/>
                  <a:pt x="248715" y="5048740"/>
                </a:cubicBezTo>
                <a:lnTo>
                  <a:pt x="0" y="4799696"/>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8" name="Group 17">
            <a:extLst>
              <a:ext uri="{FF2B5EF4-FFF2-40B4-BE49-F238E27FC236}">
                <a16:creationId xmlns:a16="http://schemas.microsoft.com/office/drawing/2014/main" id="{58CE1DD1-65E2-46E3-8E5D-3D9551ADC0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063" y="1460855"/>
            <a:ext cx="4904299" cy="5511445"/>
            <a:chOff x="6435063" y="1460855"/>
            <a:chExt cx="4904299" cy="5511445"/>
          </a:xfrm>
        </p:grpSpPr>
        <p:sp>
          <p:nvSpPr>
            <p:cNvPr id="19" name="Freeform 79">
              <a:extLst>
                <a:ext uri="{FF2B5EF4-FFF2-40B4-BE49-F238E27FC236}">
                  <a16:creationId xmlns:a16="http://schemas.microsoft.com/office/drawing/2014/main" id="{BA46EBEE-EDAC-420B-8980-1CC96D332A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671651" y="5894855"/>
              <a:ext cx="667711" cy="1077445"/>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0" name="Freeform 80">
              <a:extLst>
                <a:ext uri="{FF2B5EF4-FFF2-40B4-BE49-F238E27FC236}">
                  <a16:creationId xmlns:a16="http://schemas.microsoft.com/office/drawing/2014/main" id="{77940BD3-2762-48F7-9EED-0890C00B16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35063" y="3856192"/>
              <a:ext cx="895341" cy="460318"/>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1" name="Freeform 82">
              <a:extLst>
                <a:ext uri="{FF2B5EF4-FFF2-40B4-BE49-F238E27FC236}">
                  <a16:creationId xmlns:a16="http://schemas.microsoft.com/office/drawing/2014/main" id="{9A8D39D2-38DC-4485-99D4-ED78E34368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755114" y="1460855"/>
              <a:ext cx="500784" cy="910515"/>
            </a:xfrm>
            <a:custGeom>
              <a:avLst/>
              <a:gdLst>
                <a:gd name="T0" fmla="*/ 3 w 37"/>
                <a:gd name="T1" fmla="*/ 28 h 67"/>
                <a:gd name="T2" fmla="*/ 4 w 37"/>
                <a:gd name="T3" fmla="*/ 19 h 67"/>
                <a:gd name="T4" fmla="*/ 5 w 37"/>
                <a:gd name="T5" fmla="*/ 12 h 67"/>
                <a:gd name="T6" fmla="*/ 13 w 37"/>
                <a:gd name="T7" fmla="*/ 1 h 67"/>
                <a:gd name="T8" fmla="*/ 25 w 37"/>
                <a:gd name="T9" fmla="*/ 1 h 67"/>
                <a:gd name="T10" fmla="*/ 35 w 37"/>
                <a:gd name="T11" fmla="*/ 7 h 67"/>
                <a:gd name="T12" fmla="*/ 33 w 37"/>
                <a:gd name="T13" fmla="*/ 47 h 67"/>
                <a:gd name="T14" fmla="*/ 24 w 37"/>
                <a:gd name="T15" fmla="*/ 65 h 67"/>
                <a:gd name="T16" fmla="*/ 13 w 37"/>
                <a:gd name="T17" fmla="*/ 66 h 67"/>
                <a:gd name="T18" fmla="*/ 2 w 37"/>
                <a:gd name="T19" fmla="*/ 60 h 67"/>
                <a:gd name="T20" fmla="*/ 1 w 37"/>
                <a:gd name="T21" fmla="*/ 48 h 67"/>
                <a:gd name="T22" fmla="*/ 3 w 37"/>
                <a:gd name="T23"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7">
                  <a:moveTo>
                    <a:pt x="3" y="28"/>
                  </a:moveTo>
                  <a:cubicBezTo>
                    <a:pt x="3" y="25"/>
                    <a:pt x="4" y="20"/>
                    <a:pt x="4" y="19"/>
                  </a:cubicBezTo>
                  <a:cubicBezTo>
                    <a:pt x="5" y="12"/>
                    <a:pt x="5" y="12"/>
                    <a:pt x="5" y="12"/>
                  </a:cubicBezTo>
                  <a:cubicBezTo>
                    <a:pt x="7" y="6"/>
                    <a:pt x="10" y="3"/>
                    <a:pt x="13" y="1"/>
                  </a:cubicBezTo>
                  <a:cubicBezTo>
                    <a:pt x="16" y="0"/>
                    <a:pt x="20" y="0"/>
                    <a:pt x="25" y="1"/>
                  </a:cubicBezTo>
                  <a:cubicBezTo>
                    <a:pt x="30" y="2"/>
                    <a:pt x="34" y="4"/>
                    <a:pt x="35" y="7"/>
                  </a:cubicBezTo>
                  <a:cubicBezTo>
                    <a:pt x="37" y="11"/>
                    <a:pt x="33" y="43"/>
                    <a:pt x="33" y="47"/>
                  </a:cubicBezTo>
                  <a:cubicBezTo>
                    <a:pt x="32" y="57"/>
                    <a:pt x="30" y="63"/>
                    <a:pt x="24" y="65"/>
                  </a:cubicBezTo>
                  <a:cubicBezTo>
                    <a:pt x="21" y="67"/>
                    <a:pt x="17" y="67"/>
                    <a:pt x="13" y="66"/>
                  </a:cubicBezTo>
                  <a:cubicBezTo>
                    <a:pt x="8" y="66"/>
                    <a:pt x="4" y="64"/>
                    <a:pt x="2" y="60"/>
                  </a:cubicBezTo>
                  <a:cubicBezTo>
                    <a:pt x="1" y="57"/>
                    <a:pt x="0" y="53"/>
                    <a:pt x="1" y="48"/>
                  </a:cubicBezTo>
                  <a:cubicBezTo>
                    <a:pt x="1" y="48"/>
                    <a:pt x="3" y="30"/>
                    <a:pt x="3" y="2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83">
              <a:extLst>
                <a:ext uri="{FF2B5EF4-FFF2-40B4-BE49-F238E27FC236}">
                  <a16:creationId xmlns:a16="http://schemas.microsoft.com/office/drawing/2014/main" id="{6D44268A-9D5E-4A1A-B4F8-95251A18AC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63820" y="1482445"/>
              <a:ext cx="515958" cy="910515"/>
            </a:xfrm>
            <a:custGeom>
              <a:avLst/>
              <a:gdLst>
                <a:gd name="T0" fmla="*/ 36 w 38"/>
                <a:gd name="T1" fmla="*/ 58 h 67"/>
                <a:gd name="T2" fmla="*/ 33 w 38"/>
                <a:gd name="T3" fmla="*/ 63 h 67"/>
                <a:gd name="T4" fmla="*/ 27 w 38"/>
                <a:gd name="T5" fmla="*/ 65 h 67"/>
                <a:gd name="T6" fmla="*/ 24 w 38"/>
                <a:gd name="T7" fmla="*/ 66 h 67"/>
                <a:gd name="T8" fmla="*/ 16 w 38"/>
                <a:gd name="T9" fmla="*/ 65 h 67"/>
                <a:gd name="T10" fmla="*/ 9 w 38"/>
                <a:gd name="T11" fmla="*/ 59 h 67"/>
                <a:gd name="T12" fmla="*/ 6 w 38"/>
                <a:gd name="T13" fmla="*/ 48 h 67"/>
                <a:gd name="T14" fmla="*/ 5 w 38"/>
                <a:gd name="T15" fmla="*/ 37 h 67"/>
                <a:gd name="T16" fmla="*/ 2 w 38"/>
                <a:gd name="T17" fmla="*/ 22 h 67"/>
                <a:gd name="T18" fmla="*/ 1 w 38"/>
                <a:gd name="T19" fmla="*/ 9 h 67"/>
                <a:gd name="T20" fmla="*/ 13 w 38"/>
                <a:gd name="T21" fmla="*/ 1 h 67"/>
                <a:gd name="T22" fmla="*/ 23 w 38"/>
                <a:gd name="T23" fmla="*/ 2 h 67"/>
                <a:gd name="T24" fmla="*/ 28 w 38"/>
                <a:gd name="T25" fmla="*/ 6 h 67"/>
                <a:gd name="T26" fmla="*/ 32 w 38"/>
                <a:gd name="T27" fmla="*/ 14 h 67"/>
                <a:gd name="T28" fmla="*/ 37 w 38"/>
                <a:gd name="T29" fmla="*/ 46 h 67"/>
                <a:gd name="T30" fmla="*/ 36 w 38"/>
                <a:gd name="T31"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67">
                  <a:moveTo>
                    <a:pt x="36" y="58"/>
                  </a:moveTo>
                  <a:cubicBezTo>
                    <a:pt x="35" y="60"/>
                    <a:pt x="34" y="62"/>
                    <a:pt x="33" y="63"/>
                  </a:cubicBezTo>
                  <a:cubicBezTo>
                    <a:pt x="31" y="64"/>
                    <a:pt x="29" y="64"/>
                    <a:pt x="27" y="65"/>
                  </a:cubicBezTo>
                  <a:cubicBezTo>
                    <a:pt x="26" y="65"/>
                    <a:pt x="25" y="66"/>
                    <a:pt x="24" y="66"/>
                  </a:cubicBezTo>
                  <a:cubicBezTo>
                    <a:pt x="21" y="67"/>
                    <a:pt x="18" y="67"/>
                    <a:pt x="16" y="65"/>
                  </a:cubicBezTo>
                  <a:cubicBezTo>
                    <a:pt x="13" y="64"/>
                    <a:pt x="11" y="62"/>
                    <a:pt x="9" y="59"/>
                  </a:cubicBezTo>
                  <a:cubicBezTo>
                    <a:pt x="7" y="56"/>
                    <a:pt x="6" y="52"/>
                    <a:pt x="6" y="48"/>
                  </a:cubicBezTo>
                  <a:cubicBezTo>
                    <a:pt x="5" y="37"/>
                    <a:pt x="5" y="37"/>
                    <a:pt x="5" y="37"/>
                  </a:cubicBezTo>
                  <a:cubicBezTo>
                    <a:pt x="2" y="22"/>
                    <a:pt x="2" y="22"/>
                    <a:pt x="2" y="22"/>
                  </a:cubicBezTo>
                  <a:cubicBezTo>
                    <a:pt x="0" y="16"/>
                    <a:pt x="0" y="12"/>
                    <a:pt x="1" y="9"/>
                  </a:cubicBezTo>
                  <a:cubicBezTo>
                    <a:pt x="3" y="5"/>
                    <a:pt x="7" y="1"/>
                    <a:pt x="13" y="1"/>
                  </a:cubicBezTo>
                  <a:cubicBezTo>
                    <a:pt x="18" y="0"/>
                    <a:pt x="21" y="2"/>
                    <a:pt x="23" y="2"/>
                  </a:cubicBezTo>
                  <a:cubicBezTo>
                    <a:pt x="25" y="3"/>
                    <a:pt x="26" y="4"/>
                    <a:pt x="28" y="6"/>
                  </a:cubicBezTo>
                  <a:cubicBezTo>
                    <a:pt x="29" y="8"/>
                    <a:pt x="30" y="10"/>
                    <a:pt x="32" y="14"/>
                  </a:cubicBezTo>
                  <a:cubicBezTo>
                    <a:pt x="33" y="18"/>
                    <a:pt x="37" y="46"/>
                    <a:pt x="37" y="46"/>
                  </a:cubicBezTo>
                  <a:cubicBezTo>
                    <a:pt x="38" y="52"/>
                    <a:pt x="37" y="56"/>
                    <a:pt x="36" y="5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F0E273A2-7C37-438A-A4F5-7864B2DD2C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85417" y="5361771"/>
              <a:ext cx="773940" cy="814407"/>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5">
              <a:extLst>
                <a:ext uri="{FF2B5EF4-FFF2-40B4-BE49-F238E27FC236}">
                  <a16:creationId xmlns:a16="http://schemas.microsoft.com/office/drawing/2014/main" id="{9C5A859B-CCA2-4744-9DFE-B734A9AEE4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79512" y="5973150"/>
              <a:ext cx="485608" cy="885225"/>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5" name="Freeform 87">
              <a:extLst>
                <a:ext uri="{FF2B5EF4-FFF2-40B4-BE49-F238E27FC236}">
                  <a16:creationId xmlns:a16="http://schemas.microsoft.com/office/drawing/2014/main" id="{F941723D-F68C-46C9-9763-281E9A4D23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32755" y="2056731"/>
              <a:ext cx="748646" cy="804290"/>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17" name="Graphique 16">
            <a:extLst>
              <a:ext uri="{FF2B5EF4-FFF2-40B4-BE49-F238E27FC236}">
                <a16:creationId xmlns:a16="http://schemas.microsoft.com/office/drawing/2014/main" id="{FED4495F-0C9B-4FE4-86A5-911305CB98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6691" y="3797348"/>
            <a:ext cx="2549212" cy="680558"/>
          </a:xfrm>
          <a:custGeom>
            <a:avLst/>
            <a:gdLst/>
            <a:ahLst/>
            <a:cxnLst/>
            <a:rect l="l" t="t" r="r" b="b"/>
            <a:pathLst>
              <a:path w="4284000" h="5409338">
                <a:moveTo>
                  <a:pt x="0" y="0"/>
                </a:moveTo>
                <a:lnTo>
                  <a:pt x="4284000" y="0"/>
                </a:lnTo>
                <a:lnTo>
                  <a:pt x="4284000" y="5409338"/>
                </a:lnTo>
                <a:lnTo>
                  <a:pt x="0" y="5409338"/>
                </a:lnTo>
                <a:close/>
              </a:path>
            </a:pathLst>
          </a:custGeom>
        </p:spPr>
      </p:pic>
      <p:sp>
        <p:nvSpPr>
          <p:cNvPr id="26" name="ZoneTexte 25">
            <a:extLst>
              <a:ext uri="{FF2B5EF4-FFF2-40B4-BE49-F238E27FC236}">
                <a16:creationId xmlns:a16="http://schemas.microsoft.com/office/drawing/2014/main" id="{3D9189FC-5400-42C9-A4C6-48D73101E6C7}"/>
              </a:ext>
            </a:extLst>
          </p:cNvPr>
          <p:cNvSpPr txBox="1"/>
          <p:nvPr/>
        </p:nvSpPr>
        <p:spPr>
          <a:xfrm>
            <a:off x="622040" y="1037662"/>
            <a:ext cx="6096000" cy="846386"/>
          </a:xfrm>
          <a:prstGeom prst="rect">
            <a:avLst/>
          </a:prstGeom>
          <a:noFill/>
        </p:spPr>
        <p:txBody>
          <a:bodyPr wrap="square">
            <a:spAutoFit/>
          </a:bodyPr>
          <a:lstStyle/>
          <a:p>
            <a:r>
              <a:rPr lang="en-US" sz="4900" spc="-100" dirty="0" err="1">
                <a:latin typeface="The Hand Extrablack (En-têtes)"/>
              </a:rPr>
              <a:t>Présentation</a:t>
            </a:r>
            <a:r>
              <a:rPr lang="en-US" sz="4900" spc="-100" dirty="0">
                <a:latin typeface="The Hand Extrablack (En-têtes)"/>
              </a:rPr>
              <a:t> </a:t>
            </a:r>
            <a:r>
              <a:rPr lang="en-US" sz="4900" spc="-100" dirty="0" err="1">
                <a:latin typeface="The Hand Extrablack (En-têtes)"/>
              </a:rPr>
              <a:t>EcoVerre</a:t>
            </a:r>
            <a:endParaRPr lang="fr-FR" sz="4900" dirty="0">
              <a:latin typeface="The Hand Extrablack (En-têtes)"/>
            </a:endParaRPr>
          </a:p>
        </p:txBody>
      </p:sp>
      <p:sp>
        <p:nvSpPr>
          <p:cNvPr id="27" name="ZoneTexte 26">
            <a:extLst>
              <a:ext uri="{FF2B5EF4-FFF2-40B4-BE49-F238E27FC236}">
                <a16:creationId xmlns:a16="http://schemas.microsoft.com/office/drawing/2014/main" id="{0F3B8EBD-089B-47ED-B7BF-7464803D8BA0}"/>
              </a:ext>
            </a:extLst>
          </p:cNvPr>
          <p:cNvSpPr txBox="1"/>
          <p:nvPr/>
        </p:nvSpPr>
        <p:spPr>
          <a:xfrm>
            <a:off x="622040" y="3318698"/>
            <a:ext cx="6096000" cy="846386"/>
          </a:xfrm>
          <a:prstGeom prst="rect">
            <a:avLst/>
          </a:prstGeom>
          <a:noFill/>
        </p:spPr>
        <p:txBody>
          <a:bodyPr wrap="square">
            <a:spAutoFit/>
          </a:bodyPr>
          <a:lstStyle/>
          <a:p>
            <a:r>
              <a:rPr lang="en-US" sz="4900" spc="-100" dirty="0" err="1">
                <a:latin typeface="The Hand Extrablack (En-têtes)"/>
              </a:rPr>
              <a:t>Fonctionnement</a:t>
            </a:r>
            <a:r>
              <a:rPr lang="en-US" sz="4900" spc="-100" dirty="0">
                <a:latin typeface="The Hand Extrablack (En-têtes)"/>
              </a:rPr>
              <a:t> du site</a:t>
            </a:r>
            <a:endParaRPr lang="fr-FR" sz="4900" spc="-100" dirty="0">
              <a:latin typeface="The Hand Extrablack (En-têtes)"/>
            </a:endParaRPr>
          </a:p>
        </p:txBody>
      </p:sp>
      <p:sp>
        <p:nvSpPr>
          <p:cNvPr id="28" name="ZoneTexte 27">
            <a:extLst>
              <a:ext uri="{FF2B5EF4-FFF2-40B4-BE49-F238E27FC236}">
                <a16:creationId xmlns:a16="http://schemas.microsoft.com/office/drawing/2014/main" id="{E4453342-6247-47CD-9168-65B991A43C36}"/>
              </a:ext>
            </a:extLst>
          </p:cNvPr>
          <p:cNvSpPr txBox="1"/>
          <p:nvPr/>
        </p:nvSpPr>
        <p:spPr>
          <a:xfrm>
            <a:off x="622040" y="1782981"/>
            <a:ext cx="6096000" cy="846386"/>
          </a:xfrm>
          <a:prstGeom prst="rect">
            <a:avLst/>
          </a:prstGeom>
          <a:noFill/>
        </p:spPr>
        <p:txBody>
          <a:bodyPr wrap="square">
            <a:spAutoFit/>
          </a:bodyPr>
          <a:lstStyle/>
          <a:p>
            <a:r>
              <a:rPr lang="en-US" sz="4900" spc="-100" dirty="0">
                <a:latin typeface="The Hand Extrablack (En-têtes)"/>
              </a:rPr>
              <a:t>Recherche </a:t>
            </a:r>
            <a:r>
              <a:rPr lang="en-US" sz="4900" spc="-100" dirty="0" err="1">
                <a:latin typeface="The Hand Extrablack (En-têtes)"/>
              </a:rPr>
              <a:t>Artistique</a:t>
            </a:r>
            <a:endParaRPr lang="fr-FR" sz="4900" spc="-100" dirty="0">
              <a:latin typeface="The Hand Extrablack (En-têtes)"/>
            </a:endParaRPr>
          </a:p>
        </p:txBody>
      </p:sp>
      <p:sp>
        <p:nvSpPr>
          <p:cNvPr id="29" name="ZoneTexte 28">
            <a:extLst>
              <a:ext uri="{FF2B5EF4-FFF2-40B4-BE49-F238E27FC236}">
                <a16:creationId xmlns:a16="http://schemas.microsoft.com/office/drawing/2014/main" id="{A8229B96-0F35-4853-8A8D-D395C8C93565}"/>
              </a:ext>
            </a:extLst>
          </p:cNvPr>
          <p:cNvSpPr txBox="1"/>
          <p:nvPr/>
        </p:nvSpPr>
        <p:spPr>
          <a:xfrm>
            <a:off x="622040" y="2498517"/>
            <a:ext cx="6096000" cy="846386"/>
          </a:xfrm>
          <a:prstGeom prst="rect">
            <a:avLst/>
          </a:prstGeom>
          <a:noFill/>
        </p:spPr>
        <p:txBody>
          <a:bodyPr wrap="square">
            <a:spAutoFit/>
          </a:bodyPr>
          <a:lstStyle/>
          <a:p>
            <a:r>
              <a:rPr lang="en-US" sz="4900" spc="-100" dirty="0" err="1">
                <a:latin typeface="The Hand Extrablack (En-têtes)"/>
              </a:rPr>
              <a:t>Démonstration</a:t>
            </a:r>
            <a:endParaRPr lang="fr-FR" sz="4900" spc="-100" dirty="0">
              <a:latin typeface="The Hand Extrablack (En-têtes)"/>
            </a:endParaRPr>
          </a:p>
        </p:txBody>
      </p:sp>
    </p:spTree>
    <p:extLst>
      <p:ext uri="{BB962C8B-B14F-4D97-AF65-F5344CB8AC3E}">
        <p14:creationId xmlns:p14="http://schemas.microsoft.com/office/powerpoint/2010/main" val="386244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8DC7FA-55C9-47D5-B8A0-022B4C9A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05CBC2-EECC-4468-90C4-C0176E9B0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97D0825D-5142-4F4A-A141-3CCD5E99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533334"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4" name="Graphique 3">
            <a:extLst>
              <a:ext uri="{FF2B5EF4-FFF2-40B4-BE49-F238E27FC236}">
                <a16:creationId xmlns:a16="http://schemas.microsoft.com/office/drawing/2014/main" id="{92B4026B-CBF6-4AD6-996B-6CB9DB840A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
        <p:nvSpPr>
          <p:cNvPr id="5" name="ZoneTexte 4">
            <a:extLst>
              <a:ext uri="{FF2B5EF4-FFF2-40B4-BE49-F238E27FC236}">
                <a16:creationId xmlns:a16="http://schemas.microsoft.com/office/drawing/2014/main" id="{8E843FC1-87C5-4355-BF1F-349CD03B4A88}"/>
              </a:ext>
            </a:extLst>
          </p:cNvPr>
          <p:cNvSpPr txBox="1"/>
          <p:nvPr/>
        </p:nvSpPr>
        <p:spPr>
          <a:xfrm>
            <a:off x="4463750" y="208092"/>
            <a:ext cx="4527915" cy="584775"/>
          </a:xfrm>
          <a:prstGeom prst="rect">
            <a:avLst/>
          </a:prstGeom>
          <a:noFill/>
        </p:spPr>
        <p:txBody>
          <a:bodyPr wrap="square" rtlCol="0">
            <a:spAutoFit/>
          </a:bodyPr>
          <a:lstStyle/>
          <a:p>
            <a:r>
              <a:rPr lang="fr-FR" sz="3200" u="sng" spc="20" dirty="0">
                <a:solidFill>
                  <a:schemeClr val="tx2">
                    <a:lumMod val="90000"/>
                    <a:alpha val="58000"/>
                  </a:schemeClr>
                </a:solidFill>
              </a:rPr>
              <a:t>JSON</a:t>
            </a:r>
            <a:r>
              <a:rPr lang="fr-FR" sz="3200" spc="20" dirty="0">
                <a:solidFill>
                  <a:schemeClr val="tx2">
                    <a:lumMod val="90000"/>
                    <a:alpha val="58000"/>
                  </a:schemeClr>
                </a:solidFill>
              </a:rPr>
              <a:t>   </a:t>
            </a:r>
            <a:r>
              <a:rPr lang="fr-FR" sz="3200" u="sng" spc="20" dirty="0">
                <a:solidFill>
                  <a:schemeClr val="tx2">
                    <a:lumMod val="90000"/>
                    <a:alpha val="58000"/>
                  </a:schemeClr>
                </a:solidFill>
              </a:rPr>
              <a:t>Api</a:t>
            </a:r>
          </a:p>
        </p:txBody>
      </p:sp>
      <p:pic>
        <p:nvPicPr>
          <p:cNvPr id="22" name="Image 21" descr="Une image contenant texte&#10;&#10;Description générée automatiquement">
            <a:extLst>
              <a:ext uri="{FF2B5EF4-FFF2-40B4-BE49-F238E27FC236}">
                <a16:creationId xmlns:a16="http://schemas.microsoft.com/office/drawing/2014/main" id="{A46A94BD-04BE-4BE8-87AC-F6C3203A5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0772" y="1097441"/>
            <a:ext cx="5732636" cy="5161765"/>
          </a:xfrm>
          <a:prstGeom prst="rect">
            <a:avLst/>
          </a:prstGeom>
        </p:spPr>
      </p:pic>
      <p:pic>
        <p:nvPicPr>
          <p:cNvPr id="30" name="Image 29">
            <a:extLst>
              <a:ext uri="{FF2B5EF4-FFF2-40B4-BE49-F238E27FC236}">
                <a16:creationId xmlns:a16="http://schemas.microsoft.com/office/drawing/2014/main" id="{924FA406-B9BA-47FE-B4F7-461907ED4F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435" y="971162"/>
            <a:ext cx="4010585" cy="5563376"/>
          </a:xfrm>
          <a:prstGeom prst="rect">
            <a:avLst/>
          </a:prstGeom>
        </p:spPr>
      </p:pic>
    </p:spTree>
    <p:extLst>
      <p:ext uri="{BB962C8B-B14F-4D97-AF65-F5344CB8AC3E}">
        <p14:creationId xmlns:p14="http://schemas.microsoft.com/office/powerpoint/2010/main" val="1956695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8DC7FA-55C9-47D5-B8A0-022B4C9A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05CBC2-EECC-4468-90C4-C0176E9B0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97D0825D-5142-4F4A-A141-3CCD5E99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533334"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4" name="Graphique 3">
            <a:extLst>
              <a:ext uri="{FF2B5EF4-FFF2-40B4-BE49-F238E27FC236}">
                <a16:creationId xmlns:a16="http://schemas.microsoft.com/office/drawing/2014/main" id="{92B4026B-CBF6-4AD6-996B-6CB9DB840A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
        <p:nvSpPr>
          <p:cNvPr id="5" name="ZoneTexte 4">
            <a:extLst>
              <a:ext uri="{FF2B5EF4-FFF2-40B4-BE49-F238E27FC236}">
                <a16:creationId xmlns:a16="http://schemas.microsoft.com/office/drawing/2014/main" id="{8E843FC1-87C5-4355-BF1F-349CD03B4A88}"/>
              </a:ext>
            </a:extLst>
          </p:cNvPr>
          <p:cNvSpPr txBox="1"/>
          <p:nvPr/>
        </p:nvSpPr>
        <p:spPr>
          <a:xfrm>
            <a:off x="6191017" y="497107"/>
            <a:ext cx="4527915" cy="584775"/>
          </a:xfrm>
          <a:prstGeom prst="rect">
            <a:avLst/>
          </a:prstGeom>
          <a:noFill/>
        </p:spPr>
        <p:txBody>
          <a:bodyPr wrap="square" rtlCol="0">
            <a:spAutoFit/>
          </a:bodyPr>
          <a:lstStyle/>
          <a:p>
            <a:r>
              <a:rPr lang="fr-FR" sz="3200" u="sng" spc="20" dirty="0">
                <a:solidFill>
                  <a:schemeClr val="tx2">
                    <a:lumMod val="90000"/>
                    <a:alpha val="58000"/>
                  </a:schemeClr>
                </a:solidFill>
              </a:rPr>
              <a:t>Base de Données</a:t>
            </a:r>
          </a:p>
        </p:txBody>
      </p:sp>
      <p:pic>
        <p:nvPicPr>
          <p:cNvPr id="10" name="Image 9">
            <a:extLst>
              <a:ext uri="{FF2B5EF4-FFF2-40B4-BE49-F238E27FC236}">
                <a16:creationId xmlns:a16="http://schemas.microsoft.com/office/drawing/2014/main" id="{CFFE6911-C098-4587-9906-FBE897EC3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7961" y="1847737"/>
            <a:ext cx="4887081" cy="3739415"/>
          </a:xfrm>
          <a:prstGeom prst="rect">
            <a:avLst/>
          </a:prstGeom>
        </p:spPr>
      </p:pic>
      <p:sp>
        <p:nvSpPr>
          <p:cNvPr id="12" name="Espace réservé du contenu 2">
            <a:extLst>
              <a:ext uri="{FF2B5EF4-FFF2-40B4-BE49-F238E27FC236}">
                <a16:creationId xmlns:a16="http://schemas.microsoft.com/office/drawing/2014/main" id="{BD1D3CDC-B6F0-44FD-841C-58ED981460BA}"/>
              </a:ext>
            </a:extLst>
          </p:cNvPr>
          <p:cNvSpPr>
            <a:spLocks noGrp="1"/>
          </p:cNvSpPr>
          <p:nvPr>
            <p:ph idx="1"/>
          </p:nvPr>
        </p:nvSpPr>
        <p:spPr>
          <a:xfrm>
            <a:off x="257058" y="3014798"/>
            <a:ext cx="5277216" cy="2825155"/>
          </a:xfrm>
        </p:spPr>
        <p:txBody>
          <a:bodyPr>
            <a:noAutofit/>
          </a:bodyPr>
          <a:lstStyle/>
          <a:p>
            <a:r>
              <a:rPr lang="fr-FR" sz="2200" dirty="0">
                <a:solidFill>
                  <a:schemeClr val="tx2">
                    <a:lumMod val="90000"/>
                    <a:alpha val="58000"/>
                  </a:schemeClr>
                </a:solidFill>
              </a:rPr>
              <a:t>Table Bennes</a:t>
            </a:r>
          </a:p>
          <a:p>
            <a:r>
              <a:rPr lang="fr-FR" sz="2200" dirty="0">
                <a:solidFill>
                  <a:schemeClr val="tx2">
                    <a:lumMod val="90000"/>
                    <a:alpha val="58000"/>
                  </a:schemeClr>
                </a:solidFill>
              </a:rPr>
              <a:t>Table User</a:t>
            </a:r>
          </a:p>
          <a:p>
            <a:r>
              <a:rPr lang="fr-FR" sz="2200" dirty="0">
                <a:solidFill>
                  <a:schemeClr val="tx2">
                    <a:lumMod val="90000"/>
                    <a:alpha val="58000"/>
                  </a:schemeClr>
                </a:solidFill>
              </a:rPr>
              <a:t>Table Tickets</a:t>
            </a:r>
            <a:endParaRPr lang="fr-FR" sz="2200" dirty="0">
              <a:solidFill>
                <a:schemeClr val="accent4">
                  <a:lumMod val="60000"/>
                  <a:lumOff val="40000"/>
                  <a:alpha val="58000"/>
                </a:schemeClr>
              </a:solidFill>
            </a:endParaRPr>
          </a:p>
        </p:txBody>
      </p:sp>
      <p:pic>
        <p:nvPicPr>
          <p:cNvPr id="14" name="Graphique 13">
            <a:extLst>
              <a:ext uri="{FF2B5EF4-FFF2-40B4-BE49-F238E27FC236}">
                <a16:creationId xmlns:a16="http://schemas.microsoft.com/office/drawing/2014/main" id="{125BF85A-76EB-4ECF-BEA0-62927DC04A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9575" y="340762"/>
            <a:ext cx="1314699" cy="1314699"/>
          </a:xfrm>
          <a:prstGeom prst="rect">
            <a:avLst/>
          </a:prstGeom>
        </p:spPr>
      </p:pic>
    </p:spTree>
    <p:extLst>
      <p:ext uri="{BB962C8B-B14F-4D97-AF65-F5344CB8AC3E}">
        <p14:creationId xmlns:p14="http://schemas.microsoft.com/office/powerpoint/2010/main" val="41683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8DC7FA-55C9-47D5-B8A0-022B4C9A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905CBC2-EECC-4468-90C4-C0176E9B0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97D0825D-5142-4F4A-A141-3CCD5E99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533334"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4" name="Graphique 3">
            <a:extLst>
              <a:ext uri="{FF2B5EF4-FFF2-40B4-BE49-F238E27FC236}">
                <a16:creationId xmlns:a16="http://schemas.microsoft.com/office/drawing/2014/main" id="{92B4026B-CBF6-4AD6-996B-6CB9DB840A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
        <p:nvSpPr>
          <p:cNvPr id="3" name="Espace réservé du contenu 2">
            <a:extLst>
              <a:ext uri="{FF2B5EF4-FFF2-40B4-BE49-F238E27FC236}">
                <a16:creationId xmlns:a16="http://schemas.microsoft.com/office/drawing/2014/main" id="{7F134AA4-04C5-492D-BA83-F8B80852916F}"/>
              </a:ext>
            </a:extLst>
          </p:cNvPr>
          <p:cNvSpPr>
            <a:spLocks noGrp="1"/>
          </p:cNvSpPr>
          <p:nvPr>
            <p:ph idx="1"/>
          </p:nvPr>
        </p:nvSpPr>
        <p:spPr>
          <a:xfrm>
            <a:off x="257058" y="3014798"/>
            <a:ext cx="5277216" cy="2825155"/>
          </a:xfrm>
        </p:spPr>
        <p:txBody>
          <a:bodyPr>
            <a:noAutofit/>
          </a:bodyPr>
          <a:lstStyle/>
          <a:p>
            <a:r>
              <a:rPr lang="fr-FR" sz="2200" dirty="0">
                <a:solidFill>
                  <a:schemeClr val="tx2">
                    <a:lumMod val="90000"/>
                    <a:alpha val="58000"/>
                  </a:schemeClr>
                </a:solidFill>
              </a:rPr>
              <a:t>Mise à jour de la base de données tous les jours à 03h00 du matin</a:t>
            </a:r>
          </a:p>
          <a:p>
            <a:r>
              <a:rPr lang="fr-FR" sz="2200" dirty="0">
                <a:solidFill>
                  <a:schemeClr val="tx2">
                    <a:lumMod val="90000"/>
                    <a:alpha val="58000"/>
                  </a:schemeClr>
                </a:solidFill>
              </a:rPr>
              <a:t>Sauvegarde automatique par notre hébergeur (OVH) tous les jours</a:t>
            </a:r>
          </a:p>
          <a:p>
            <a:r>
              <a:rPr lang="fr-FR" sz="2200" dirty="0">
                <a:solidFill>
                  <a:schemeClr val="tx2">
                    <a:lumMod val="90000"/>
                    <a:alpha val="58000"/>
                  </a:schemeClr>
                </a:solidFill>
              </a:rPr>
              <a:t>La sauvegarde de la base de données reste disponible pendant 31 jours</a:t>
            </a:r>
            <a:endParaRPr lang="fr-FR" sz="2200" dirty="0">
              <a:solidFill>
                <a:schemeClr val="accent4">
                  <a:lumMod val="60000"/>
                  <a:lumOff val="40000"/>
                  <a:alpha val="58000"/>
                </a:schemeClr>
              </a:solidFill>
            </a:endParaRPr>
          </a:p>
        </p:txBody>
      </p:sp>
      <p:sp>
        <p:nvSpPr>
          <p:cNvPr id="5" name="ZoneTexte 4">
            <a:extLst>
              <a:ext uri="{FF2B5EF4-FFF2-40B4-BE49-F238E27FC236}">
                <a16:creationId xmlns:a16="http://schemas.microsoft.com/office/drawing/2014/main" id="{8E843FC1-87C5-4355-BF1F-349CD03B4A88}"/>
              </a:ext>
            </a:extLst>
          </p:cNvPr>
          <p:cNvSpPr txBox="1"/>
          <p:nvPr/>
        </p:nvSpPr>
        <p:spPr>
          <a:xfrm>
            <a:off x="6400670" y="533400"/>
            <a:ext cx="4527915" cy="584775"/>
          </a:xfrm>
          <a:prstGeom prst="rect">
            <a:avLst/>
          </a:prstGeom>
          <a:noFill/>
        </p:spPr>
        <p:txBody>
          <a:bodyPr wrap="square" rtlCol="0">
            <a:spAutoFit/>
          </a:bodyPr>
          <a:lstStyle/>
          <a:p>
            <a:r>
              <a:rPr lang="fr-FR" sz="3200" u="sng" spc="20" dirty="0">
                <a:solidFill>
                  <a:schemeClr val="tx2">
                    <a:lumMod val="90000"/>
                    <a:alpha val="58000"/>
                  </a:schemeClr>
                </a:solidFill>
              </a:rPr>
              <a:t>Tache </a:t>
            </a:r>
            <a:r>
              <a:rPr lang="fr-FR" sz="3200" u="sng" spc="20" dirty="0" err="1">
                <a:solidFill>
                  <a:schemeClr val="tx2">
                    <a:lumMod val="90000"/>
                    <a:alpha val="58000"/>
                  </a:schemeClr>
                </a:solidFill>
              </a:rPr>
              <a:t>Cron</a:t>
            </a:r>
            <a:endParaRPr lang="fr-FR" sz="3200" u="sng" spc="20" dirty="0">
              <a:solidFill>
                <a:schemeClr val="tx2">
                  <a:lumMod val="90000"/>
                  <a:alpha val="58000"/>
                </a:schemeClr>
              </a:solidFill>
            </a:endParaRPr>
          </a:p>
        </p:txBody>
      </p:sp>
      <p:pic>
        <p:nvPicPr>
          <p:cNvPr id="6" name="Graphique 5">
            <a:extLst>
              <a:ext uri="{FF2B5EF4-FFF2-40B4-BE49-F238E27FC236}">
                <a16:creationId xmlns:a16="http://schemas.microsoft.com/office/drawing/2014/main" id="{39DFDA6C-E163-4556-AC96-AFE61C44D0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19762" y="340763"/>
            <a:ext cx="1214512" cy="1227011"/>
          </a:xfrm>
          <a:prstGeom prst="rect">
            <a:avLst/>
          </a:prstGeom>
        </p:spPr>
      </p:pic>
      <p:grpSp>
        <p:nvGrpSpPr>
          <p:cNvPr id="2" name="Groupe 1">
            <a:extLst>
              <a:ext uri="{FF2B5EF4-FFF2-40B4-BE49-F238E27FC236}">
                <a16:creationId xmlns:a16="http://schemas.microsoft.com/office/drawing/2014/main" id="{28E5E696-8FB6-4F50-BD4E-29C35A74B466}"/>
              </a:ext>
            </a:extLst>
          </p:cNvPr>
          <p:cNvGrpSpPr/>
          <p:nvPr/>
        </p:nvGrpSpPr>
        <p:grpSpPr>
          <a:xfrm>
            <a:off x="5864776" y="1651575"/>
            <a:ext cx="6253779" cy="910650"/>
            <a:chOff x="5864776" y="1651575"/>
            <a:chExt cx="6253779" cy="910650"/>
          </a:xfrm>
        </p:grpSpPr>
        <p:pic>
          <p:nvPicPr>
            <p:cNvPr id="10" name="Image 9">
              <a:extLst>
                <a:ext uri="{FF2B5EF4-FFF2-40B4-BE49-F238E27FC236}">
                  <a16:creationId xmlns:a16="http://schemas.microsoft.com/office/drawing/2014/main" id="{A3165C6D-68C5-4998-AC16-F2FE17AFDBC8}"/>
                </a:ext>
              </a:extLst>
            </p:cNvPr>
            <p:cNvPicPr>
              <a:picLocks noChangeAspect="1"/>
            </p:cNvPicPr>
            <p:nvPr/>
          </p:nvPicPr>
          <p:blipFill>
            <a:blip r:embed="rId6"/>
            <a:stretch>
              <a:fillRect/>
            </a:stretch>
          </p:blipFill>
          <p:spPr>
            <a:xfrm>
              <a:off x="5864776" y="1651575"/>
              <a:ext cx="6253779" cy="433552"/>
            </a:xfrm>
            <a:prstGeom prst="rect">
              <a:avLst/>
            </a:prstGeom>
          </p:spPr>
        </p:pic>
        <p:pic>
          <p:nvPicPr>
            <p:cNvPr id="16" name="Image 15">
              <a:extLst>
                <a:ext uri="{FF2B5EF4-FFF2-40B4-BE49-F238E27FC236}">
                  <a16:creationId xmlns:a16="http://schemas.microsoft.com/office/drawing/2014/main" id="{183D6E95-9924-4AEB-BA02-3152D63E955E}"/>
                </a:ext>
              </a:extLst>
            </p:cNvPr>
            <p:cNvPicPr>
              <a:picLocks noChangeAspect="1"/>
            </p:cNvPicPr>
            <p:nvPr/>
          </p:nvPicPr>
          <p:blipFill>
            <a:blip r:embed="rId7"/>
            <a:stretch>
              <a:fillRect/>
            </a:stretch>
          </p:blipFill>
          <p:spPr>
            <a:xfrm>
              <a:off x="11165644" y="1885950"/>
              <a:ext cx="952911" cy="676275"/>
            </a:xfrm>
            <a:prstGeom prst="rect">
              <a:avLst/>
            </a:prstGeom>
          </p:spPr>
        </p:pic>
      </p:grpSp>
      <p:pic>
        <p:nvPicPr>
          <p:cNvPr id="14" name="Image 13">
            <a:extLst>
              <a:ext uri="{FF2B5EF4-FFF2-40B4-BE49-F238E27FC236}">
                <a16:creationId xmlns:a16="http://schemas.microsoft.com/office/drawing/2014/main" id="{7E2CC89C-058D-4F80-9289-C1132E239C47}"/>
              </a:ext>
            </a:extLst>
          </p:cNvPr>
          <p:cNvPicPr>
            <a:picLocks noChangeAspect="1"/>
          </p:cNvPicPr>
          <p:nvPr/>
        </p:nvPicPr>
        <p:blipFill>
          <a:blip r:embed="rId8"/>
          <a:stretch>
            <a:fillRect/>
          </a:stretch>
        </p:blipFill>
        <p:spPr>
          <a:xfrm>
            <a:off x="5874226" y="4038600"/>
            <a:ext cx="6141561" cy="1374502"/>
          </a:xfrm>
          <a:prstGeom prst="rect">
            <a:avLst/>
          </a:prstGeom>
        </p:spPr>
      </p:pic>
    </p:spTree>
    <p:extLst>
      <p:ext uri="{BB962C8B-B14F-4D97-AF65-F5344CB8AC3E}">
        <p14:creationId xmlns:p14="http://schemas.microsoft.com/office/powerpoint/2010/main" val="402043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CA1620-2C02-4B4E-97C8-06FCE85EE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57DE79-27F8-4881-BE3B-5321D1801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B733608-1322-485D-B942-B827E6997F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3527" y="954724"/>
            <a:ext cx="10904945" cy="3364228"/>
            <a:chOff x="643527" y="954724"/>
            <a:chExt cx="10904945" cy="3364228"/>
          </a:xfrm>
        </p:grpSpPr>
        <p:sp>
          <p:nvSpPr>
            <p:cNvPr id="14" name="Freeform 78">
              <a:extLst>
                <a:ext uri="{FF2B5EF4-FFF2-40B4-BE49-F238E27FC236}">
                  <a16:creationId xmlns:a16="http://schemas.microsoft.com/office/drawing/2014/main" id="{7975F1CD-7143-447F-AC1A-8D3EA46ECA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5" name="Freeform 79">
              <a:extLst>
                <a:ext uri="{FF2B5EF4-FFF2-40B4-BE49-F238E27FC236}">
                  <a16:creationId xmlns:a16="http://schemas.microsoft.com/office/drawing/2014/main" id="{501A6B8C-11DF-404A-89DD-354DA4C1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6" name="Freeform 85">
              <a:extLst>
                <a:ext uri="{FF2B5EF4-FFF2-40B4-BE49-F238E27FC236}">
                  <a16:creationId xmlns:a16="http://schemas.microsoft.com/office/drawing/2014/main" id="{14D1F65C-CD34-4E1F-8743-D3879A8712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7" name="Freeform 80">
              <a:extLst>
                <a:ext uri="{FF2B5EF4-FFF2-40B4-BE49-F238E27FC236}">
                  <a16:creationId xmlns:a16="http://schemas.microsoft.com/office/drawing/2014/main" id="{E5C58F66-1B6C-4935-9BB4-583D612CD2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84">
              <a:extLst>
                <a:ext uri="{FF2B5EF4-FFF2-40B4-BE49-F238E27FC236}">
                  <a16:creationId xmlns:a16="http://schemas.microsoft.com/office/drawing/2014/main" id="{F41F116D-556B-4BC2-9DCD-46DA7CCC0E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7">
              <a:extLst>
                <a:ext uri="{FF2B5EF4-FFF2-40B4-BE49-F238E27FC236}">
                  <a16:creationId xmlns:a16="http://schemas.microsoft.com/office/drawing/2014/main" id="{DE46F0F4-2435-4BDC-A92C-EB1360880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useBgFill="1">
        <p:nvSpPr>
          <p:cNvPr id="21" name="Freeform: Shape 20">
            <a:extLst>
              <a:ext uri="{FF2B5EF4-FFF2-40B4-BE49-F238E27FC236}">
                <a16:creationId xmlns:a16="http://schemas.microsoft.com/office/drawing/2014/main" id="{085AB271-571D-4C19-9FCC-C760834A8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5693226" y="359229"/>
            <a:ext cx="805544" cy="12191999"/>
          </a:xfrm>
          <a:custGeom>
            <a:avLst/>
            <a:gdLst>
              <a:gd name="connsiteX0" fmla="*/ 0 w 1214924"/>
              <a:gd name="connsiteY0" fmla="*/ 12191999 h 12191999"/>
              <a:gd name="connsiteX1" fmla="*/ 32 w 1214924"/>
              <a:gd name="connsiteY1" fmla="*/ 12166053 h 12191999"/>
              <a:gd name="connsiteX2" fmla="*/ 59979 w 1214924"/>
              <a:gd name="connsiteY2" fmla="*/ 9224089 h 12191999"/>
              <a:gd name="connsiteX3" fmla="*/ 120877 w 1214924"/>
              <a:gd name="connsiteY3" fmla="*/ 8004225 h 12191999"/>
              <a:gd name="connsiteX4" fmla="*/ 59979 w 1214924"/>
              <a:gd name="connsiteY4" fmla="*/ 7211315 h 12191999"/>
              <a:gd name="connsiteX5" fmla="*/ 59979 w 1214924"/>
              <a:gd name="connsiteY5" fmla="*/ 6601383 h 12191999"/>
              <a:gd name="connsiteX6" fmla="*/ 59979 w 1214924"/>
              <a:gd name="connsiteY6" fmla="*/ 5015562 h 12191999"/>
              <a:gd name="connsiteX7" fmla="*/ 120877 w 1214924"/>
              <a:gd name="connsiteY7" fmla="*/ 3185768 h 12191999"/>
              <a:gd name="connsiteX8" fmla="*/ 74847 w 1214924"/>
              <a:gd name="connsiteY8" fmla="*/ 4714 h 12191999"/>
              <a:gd name="connsiteX9" fmla="*/ 74778 w 1214924"/>
              <a:gd name="connsiteY9" fmla="*/ 0 h 12191999"/>
              <a:gd name="connsiteX10" fmla="*/ 1214924 w 1214924"/>
              <a:gd name="connsiteY10" fmla="*/ 0 h 12191999"/>
              <a:gd name="connsiteX11" fmla="*/ 1214924 w 1214924"/>
              <a:gd name="connsiteY11" fmla="*/ 12191999 h 1219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4924" h="12191999">
                <a:moveTo>
                  <a:pt x="0" y="12191999"/>
                </a:moveTo>
                <a:lnTo>
                  <a:pt x="32" y="12166053"/>
                </a:lnTo>
                <a:cubicBezTo>
                  <a:pt x="2886" y="11339787"/>
                  <a:pt x="14305" y="10367710"/>
                  <a:pt x="59979" y="9224089"/>
                </a:cubicBezTo>
                <a:cubicBezTo>
                  <a:pt x="120877" y="8004225"/>
                  <a:pt x="120877" y="8004225"/>
                  <a:pt x="120877" y="8004225"/>
                </a:cubicBezTo>
                <a:cubicBezTo>
                  <a:pt x="120877" y="7760253"/>
                  <a:pt x="59979" y="7516280"/>
                  <a:pt x="59979" y="7211315"/>
                </a:cubicBezTo>
                <a:cubicBezTo>
                  <a:pt x="59979" y="6906349"/>
                  <a:pt x="59979" y="6662377"/>
                  <a:pt x="59979" y="6601383"/>
                </a:cubicBezTo>
                <a:cubicBezTo>
                  <a:pt x="59979" y="5015562"/>
                  <a:pt x="59979" y="5015562"/>
                  <a:pt x="59979" y="5015562"/>
                </a:cubicBezTo>
                <a:cubicBezTo>
                  <a:pt x="120877" y="3185768"/>
                  <a:pt x="120877" y="3185768"/>
                  <a:pt x="120877" y="3185768"/>
                </a:cubicBezTo>
                <a:cubicBezTo>
                  <a:pt x="98040" y="1607571"/>
                  <a:pt x="83767" y="621197"/>
                  <a:pt x="74847" y="4714"/>
                </a:cubicBezTo>
                <a:lnTo>
                  <a:pt x="74778" y="0"/>
                </a:lnTo>
                <a:lnTo>
                  <a:pt x="1214924" y="0"/>
                </a:lnTo>
                <a:lnTo>
                  <a:pt x="1214924" y="12191999"/>
                </a:lnTo>
                <a:close/>
              </a:path>
            </a:pathLst>
          </a:custGeom>
          <a:ln>
            <a:noFill/>
          </a:ln>
        </p:spPr>
        <p:txBody>
          <a:bodyPr vert="horz" wrap="square" lIns="91440" tIns="45720" rIns="91440" bIns="45720" numCol="1" anchor="t" anchorCtr="0" compatLnSpc="1">
            <a:prstTxWarp prst="textNoShape">
              <a:avLst/>
            </a:prstTxWarp>
          </a:bodyPr>
          <a:lstStyle/>
          <a:p>
            <a:endParaRPr lang="en-US"/>
          </a:p>
        </p:txBody>
      </p:sp>
      <p:pic>
        <p:nvPicPr>
          <p:cNvPr id="36" name="Graphique 35">
            <a:extLst>
              <a:ext uri="{FF2B5EF4-FFF2-40B4-BE49-F238E27FC236}">
                <a16:creationId xmlns:a16="http://schemas.microsoft.com/office/drawing/2014/main" id="{AC8F7F27-17D7-40B6-8A02-59E67A802D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5292" y="1721884"/>
            <a:ext cx="6561416" cy="1751688"/>
          </a:xfrm>
          <a:custGeom>
            <a:avLst/>
            <a:gdLst/>
            <a:ahLst/>
            <a:cxnLst/>
            <a:rect l="l" t="t" r="r" b="b"/>
            <a:pathLst>
              <a:path w="4284000" h="5409338">
                <a:moveTo>
                  <a:pt x="0" y="0"/>
                </a:moveTo>
                <a:lnTo>
                  <a:pt x="4284000" y="0"/>
                </a:lnTo>
                <a:lnTo>
                  <a:pt x="4284000" y="5409338"/>
                </a:lnTo>
                <a:lnTo>
                  <a:pt x="0" y="5409338"/>
                </a:lnTo>
                <a:close/>
              </a:path>
            </a:pathLst>
          </a:custGeom>
        </p:spPr>
      </p:pic>
      <p:sp>
        <p:nvSpPr>
          <p:cNvPr id="20" name="Titre 1">
            <a:extLst>
              <a:ext uri="{FF2B5EF4-FFF2-40B4-BE49-F238E27FC236}">
                <a16:creationId xmlns:a16="http://schemas.microsoft.com/office/drawing/2014/main" id="{BB440570-8779-4490-BC20-F3A73EB50170}"/>
              </a:ext>
            </a:extLst>
          </p:cNvPr>
          <p:cNvSpPr txBox="1">
            <a:spLocks/>
          </p:cNvSpPr>
          <p:nvPr/>
        </p:nvSpPr>
        <p:spPr>
          <a:xfrm>
            <a:off x="4548187" y="6209871"/>
            <a:ext cx="3095626" cy="517111"/>
          </a:xfrm>
          <a:prstGeom prst="rect">
            <a:avLst/>
          </a:prstGeom>
        </p:spPr>
        <p:txBody>
          <a:bodyPr vert="horz" wrap="square" lIns="0" tIns="0" rIns="0" bIns="0" rtlCol="0" anchor="b" anchorCtr="0">
            <a:normAutofit/>
          </a:bodyPr>
          <a:lstStyle>
            <a:lvl1pPr algn="ctr" defTabSz="914400" rtl="0" eaLnBrk="1" latinLnBrk="0" hangingPunct="1">
              <a:lnSpc>
                <a:spcPct val="88000"/>
              </a:lnSpc>
              <a:spcBef>
                <a:spcPct val="0"/>
              </a:spcBef>
              <a:buNone/>
              <a:defRPr sz="5600" kern="1200" cap="all" spc="-100" baseline="0">
                <a:solidFill>
                  <a:schemeClr val="tx1"/>
                </a:solidFill>
                <a:latin typeface="+mj-lt"/>
                <a:ea typeface="+mj-ea"/>
                <a:cs typeface="+mj-cs"/>
              </a:defRPr>
            </a:lvl1pPr>
          </a:lstStyle>
          <a:p>
            <a:r>
              <a:rPr lang="fr-FR" sz="3200" dirty="0">
                <a:latin typeface="Sagona Book (Corps)"/>
              </a:rPr>
              <a:t>Merci </a:t>
            </a:r>
          </a:p>
        </p:txBody>
      </p:sp>
    </p:spTree>
    <p:extLst>
      <p:ext uri="{BB962C8B-B14F-4D97-AF65-F5344CB8AC3E}">
        <p14:creationId xmlns:p14="http://schemas.microsoft.com/office/powerpoint/2010/main" val="382022248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 7" descr="Une image contenant personne, homme, sombre&#10;&#10;Description générée automatiquement">
            <a:extLst>
              <a:ext uri="{FF2B5EF4-FFF2-40B4-BE49-F238E27FC236}">
                <a16:creationId xmlns:a16="http://schemas.microsoft.com/office/drawing/2014/main" id="{E283A269-4C31-4F82-A40D-9D82A893C9B5}"/>
              </a:ext>
            </a:extLst>
          </p:cNvPr>
          <p:cNvPicPr>
            <a:picLocks noChangeAspect="1"/>
          </p:cNvPicPr>
          <p:nvPr/>
        </p:nvPicPr>
        <p:blipFill rotWithShape="1">
          <a:blip r:embed="rId2">
            <a:extLst>
              <a:ext uri="{28A0092B-C50C-407E-A947-70E740481C1C}">
                <a14:useLocalDpi xmlns:a14="http://schemas.microsoft.com/office/drawing/2010/main" val="0"/>
              </a:ext>
            </a:extLst>
          </a:blip>
          <a:srcRect r="1" b="3001"/>
          <a:stretch/>
        </p:blipFill>
        <p:spPr>
          <a:xfrm>
            <a:off x="3793813" y="744344"/>
            <a:ext cx="4627646" cy="4627648"/>
          </a:xfrm>
          <a:custGeom>
            <a:avLst/>
            <a:gdLst/>
            <a:ahLst/>
            <a:cxnLst/>
            <a:rect l="l" t="t" r="r" b="b"/>
            <a:pathLst>
              <a:path w="4627646" h="4627648">
                <a:moveTo>
                  <a:pt x="2313823" y="0"/>
                </a:moveTo>
                <a:cubicBezTo>
                  <a:pt x="3591712" y="0"/>
                  <a:pt x="4627646" y="1035934"/>
                  <a:pt x="4627646" y="2313824"/>
                </a:cubicBezTo>
                <a:cubicBezTo>
                  <a:pt x="4627646" y="3591714"/>
                  <a:pt x="3591712" y="4627648"/>
                  <a:pt x="2313823" y="4627648"/>
                </a:cubicBezTo>
                <a:cubicBezTo>
                  <a:pt x="1035934" y="4627648"/>
                  <a:pt x="0" y="3591714"/>
                  <a:pt x="0" y="2313824"/>
                </a:cubicBezTo>
                <a:cubicBezTo>
                  <a:pt x="0" y="1035934"/>
                  <a:pt x="1035934" y="0"/>
                  <a:pt x="2313823" y="0"/>
                </a:cubicBezTo>
                <a:close/>
              </a:path>
            </a:pathLst>
          </a:custGeom>
        </p:spPr>
      </p:pic>
      <p:pic>
        <p:nvPicPr>
          <p:cNvPr id="7" name="Image 6">
            <a:extLst>
              <a:ext uri="{FF2B5EF4-FFF2-40B4-BE49-F238E27FC236}">
                <a16:creationId xmlns:a16="http://schemas.microsoft.com/office/drawing/2014/main" id="{A3446C9A-9AF3-42AB-A28D-2DAAEC2B32F6}"/>
              </a:ext>
            </a:extLst>
          </p:cNvPr>
          <p:cNvPicPr>
            <a:picLocks noChangeAspect="1"/>
          </p:cNvPicPr>
          <p:nvPr/>
        </p:nvPicPr>
        <p:blipFill>
          <a:blip r:embed="rId3">
            <a:extLst>
              <a:ext uri="{28A0092B-C50C-407E-A947-70E740481C1C}">
                <a14:useLocalDpi xmlns:a14="http://schemas.microsoft.com/office/drawing/2010/main" val="0"/>
              </a:ext>
            </a:extLst>
          </a:blip>
          <a:srcRect l="5743" r="5743"/>
          <a:stretch/>
        </p:blipFill>
        <p:spPr>
          <a:xfrm>
            <a:off x="1319706" y="1757695"/>
            <a:ext cx="2590737" cy="2926956"/>
          </a:xfrm>
          <a:custGeom>
            <a:avLst/>
            <a:gdLst/>
            <a:ahLst/>
            <a:cxnLst/>
            <a:rect l="l" t="t" r="r" b="b"/>
            <a:pathLst>
              <a:path w="2590737" h="2926956">
                <a:moveTo>
                  <a:pt x="1463478" y="0"/>
                </a:moveTo>
                <a:cubicBezTo>
                  <a:pt x="1867606" y="0"/>
                  <a:pt x="2233476" y="163805"/>
                  <a:pt x="2498313" y="428643"/>
                </a:cubicBezTo>
                <a:lnTo>
                  <a:pt x="2501029" y="431631"/>
                </a:lnTo>
                <a:lnTo>
                  <a:pt x="2445696" y="582811"/>
                </a:lnTo>
                <a:cubicBezTo>
                  <a:pt x="2374039" y="813196"/>
                  <a:pt x="2335437" y="1058145"/>
                  <a:pt x="2335437" y="1312109"/>
                </a:cubicBezTo>
                <a:cubicBezTo>
                  <a:pt x="2335437" y="1650728"/>
                  <a:pt x="2404063" y="1973319"/>
                  <a:pt x="2528166" y="2266732"/>
                </a:cubicBezTo>
                <a:lnTo>
                  <a:pt x="2590737" y="2396622"/>
                </a:lnTo>
                <a:lnTo>
                  <a:pt x="2498313" y="2498313"/>
                </a:lnTo>
                <a:cubicBezTo>
                  <a:pt x="2233476" y="2763151"/>
                  <a:pt x="1867606" y="2926956"/>
                  <a:pt x="1463478" y="2926956"/>
                </a:cubicBezTo>
                <a:cubicBezTo>
                  <a:pt x="655221" y="2926956"/>
                  <a:pt x="0" y="2271735"/>
                  <a:pt x="0" y="1463478"/>
                </a:cubicBezTo>
                <a:cubicBezTo>
                  <a:pt x="0" y="655221"/>
                  <a:pt x="655221" y="0"/>
                  <a:pt x="1463478" y="0"/>
                </a:cubicBezTo>
                <a:close/>
              </a:path>
            </a:pathLst>
          </a:custGeom>
        </p:spPr>
      </p:pic>
      <p:pic>
        <p:nvPicPr>
          <p:cNvPr id="5" name="Image 4">
            <a:extLst>
              <a:ext uri="{FF2B5EF4-FFF2-40B4-BE49-F238E27FC236}">
                <a16:creationId xmlns:a16="http://schemas.microsoft.com/office/drawing/2014/main" id="{A3730FF1-BF68-4669-9B32-AC58286C9D6B}"/>
              </a:ext>
            </a:extLst>
          </p:cNvPr>
          <p:cNvPicPr>
            <a:picLocks noChangeAspect="1"/>
          </p:cNvPicPr>
          <p:nvPr/>
        </p:nvPicPr>
        <p:blipFill>
          <a:blip r:embed="rId4">
            <a:extLst>
              <a:ext uri="{28A0092B-C50C-407E-A947-70E740481C1C}">
                <a14:useLocalDpi xmlns:a14="http://schemas.microsoft.com/office/drawing/2010/main" val="0"/>
              </a:ext>
            </a:extLst>
          </a:blip>
          <a:srcRect l="5964" r="5964"/>
          <a:stretch/>
        </p:blipFill>
        <p:spPr>
          <a:xfrm>
            <a:off x="8297994" y="1757695"/>
            <a:ext cx="2577829" cy="2926956"/>
          </a:xfrm>
          <a:custGeom>
            <a:avLst/>
            <a:gdLst/>
            <a:ahLst/>
            <a:cxnLst/>
            <a:rect l="l" t="t" r="r" b="b"/>
            <a:pathLst>
              <a:path w="2577829" h="2926956">
                <a:moveTo>
                  <a:pt x="1114351" y="0"/>
                </a:moveTo>
                <a:cubicBezTo>
                  <a:pt x="1922608" y="0"/>
                  <a:pt x="2577829" y="655221"/>
                  <a:pt x="2577829" y="1463478"/>
                </a:cubicBezTo>
                <a:cubicBezTo>
                  <a:pt x="2577829" y="2271735"/>
                  <a:pt x="1922608" y="2926956"/>
                  <a:pt x="1114351" y="2926956"/>
                </a:cubicBezTo>
                <a:cubicBezTo>
                  <a:pt x="710223" y="2926956"/>
                  <a:pt x="344353" y="2763151"/>
                  <a:pt x="79516" y="2498313"/>
                </a:cubicBezTo>
                <a:lnTo>
                  <a:pt x="0" y="2410824"/>
                </a:lnTo>
                <a:lnTo>
                  <a:pt x="69413" y="2266732"/>
                </a:lnTo>
                <a:cubicBezTo>
                  <a:pt x="193516" y="1973319"/>
                  <a:pt x="262142" y="1650728"/>
                  <a:pt x="262142" y="1312109"/>
                </a:cubicBezTo>
                <a:cubicBezTo>
                  <a:pt x="262142" y="1058145"/>
                  <a:pt x="223540" y="813196"/>
                  <a:pt x="151883" y="582811"/>
                </a:cubicBezTo>
                <a:lnTo>
                  <a:pt x="91478" y="417771"/>
                </a:lnTo>
                <a:lnTo>
                  <a:pt x="183443" y="334187"/>
                </a:lnTo>
                <a:cubicBezTo>
                  <a:pt x="436418" y="125413"/>
                  <a:pt x="760739" y="0"/>
                  <a:pt x="1114351" y="0"/>
                </a:cubicBezTo>
                <a:close/>
              </a:path>
            </a:pathLst>
          </a:custGeom>
        </p:spPr>
      </p:pic>
      <p:sp>
        <p:nvSpPr>
          <p:cNvPr id="9" name="ZoneTexte 8">
            <a:extLst>
              <a:ext uri="{FF2B5EF4-FFF2-40B4-BE49-F238E27FC236}">
                <a16:creationId xmlns:a16="http://schemas.microsoft.com/office/drawing/2014/main" id="{20458149-CAE4-4022-AA22-8F99F4F5F920}"/>
              </a:ext>
            </a:extLst>
          </p:cNvPr>
          <p:cNvSpPr txBox="1"/>
          <p:nvPr/>
        </p:nvSpPr>
        <p:spPr>
          <a:xfrm>
            <a:off x="4977198" y="5651991"/>
            <a:ext cx="2260875" cy="923330"/>
          </a:xfrm>
          <a:prstGeom prst="rect">
            <a:avLst/>
          </a:prstGeom>
          <a:noFill/>
        </p:spPr>
        <p:txBody>
          <a:bodyPr wrap="none" rtlCol="0">
            <a:spAutoFit/>
          </a:bodyPr>
          <a:lstStyle/>
          <a:p>
            <a:pPr algn="ctr"/>
            <a:r>
              <a:rPr lang="fr-FR"/>
              <a:t>Paulo Silva</a:t>
            </a:r>
          </a:p>
          <a:p>
            <a:pPr algn="ctr"/>
            <a:r>
              <a:rPr lang="fr-FR"/>
              <a:t>Chef de Projet </a:t>
            </a:r>
          </a:p>
          <a:p>
            <a:pPr algn="ctr"/>
            <a:r>
              <a:rPr lang="fr-FR"/>
              <a:t>Développeur Front</a:t>
            </a:r>
            <a:endParaRPr lang="fr-FR" dirty="0"/>
          </a:p>
        </p:txBody>
      </p:sp>
      <p:sp>
        <p:nvSpPr>
          <p:cNvPr id="10" name="ZoneTexte 9">
            <a:extLst>
              <a:ext uri="{FF2B5EF4-FFF2-40B4-BE49-F238E27FC236}">
                <a16:creationId xmlns:a16="http://schemas.microsoft.com/office/drawing/2014/main" id="{0DEAD1C8-926A-46DB-8DB5-34D4D06D7C98}"/>
              </a:ext>
            </a:extLst>
          </p:cNvPr>
          <p:cNvSpPr txBox="1"/>
          <p:nvPr/>
        </p:nvSpPr>
        <p:spPr>
          <a:xfrm>
            <a:off x="1311256" y="5023341"/>
            <a:ext cx="2607638" cy="646331"/>
          </a:xfrm>
          <a:prstGeom prst="rect">
            <a:avLst/>
          </a:prstGeom>
          <a:noFill/>
        </p:spPr>
        <p:txBody>
          <a:bodyPr wrap="none" rtlCol="0">
            <a:spAutoFit/>
          </a:bodyPr>
          <a:lstStyle/>
          <a:p>
            <a:pPr algn="ctr"/>
            <a:r>
              <a:rPr lang="fr-FR" dirty="0"/>
              <a:t>Axel Barbe--Husson</a:t>
            </a:r>
          </a:p>
          <a:p>
            <a:pPr algn="ctr"/>
            <a:r>
              <a:rPr lang="fr-FR" dirty="0"/>
              <a:t>Développeur Backend</a:t>
            </a:r>
          </a:p>
        </p:txBody>
      </p:sp>
      <p:sp>
        <p:nvSpPr>
          <p:cNvPr id="11" name="ZoneTexte 10">
            <a:extLst>
              <a:ext uri="{FF2B5EF4-FFF2-40B4-BE49-F238E27FC236}">
                <a16:creationId xmlns:a16="http://schemas.microsoft.com/office/drawing/2014/main" id="{F9940861-35D9-4CA1-97CA-C1E2F30478D0}"/>
              </a:ext>
            </a:extLst>
          </p:cNvPr>
          <p:cNvSpPr txBox="1"/>
          <p:nvPr/>
        </p:nvSpPr>
        <p:spPr>
          <a:xfrm>
            <a:off x="8268185" y="4865660"/>
            <a:ext cx="2607638" cy="646331"/>
          </a:xfrm>
          <a:prstGeom prst="rect">
            <a:avLst/>
          </a:prstGeom>
          <a:noFill/>
        </p:spPr>
        <p:txBody>
          <a:bodyPr wrap="none" rtlCol="0">
            <a:spAutoFit/>
          </a:bodyPr>
          <a:lstStyle/>
          <a:p>
            <a:pPr algn="ctr"/>
            <a:r>
              <a:rPr lang="fr-FR" dirty="0"/>
              <a:t>Victor Clarke</a:t>
            </a:r>
          </a:p>
          <a:p>
            <a:pPr algn="ctr"/>
            <a:r>
              <a:rPr lang="fr-FR" dirty="0"/>
              <a:t>Développeur Backend</a:t>
            </a:r>
          </a:p>
        </p:txBody>
      </p:sp>
      <p:pic>
        <p:nvPicPr>
          <p:cNvPr id="14" name="Graphique 13">
            <a:extLst>
              <a:ext uri="{FF2B5EF4-FFF2-40B4-BE49-F238E27FC236}">
                <a16:creationId xmlns:a16="http://schemas.microsoft.com/office/drawing/2014/main" id="{FF1030F1-24CA-409A-B205-A4374370A1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87984" y="61190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spTree>
    <p:extLst>
      <p:ext uri="{BB962C8B-B14F-4D97-AF65-F5344CB8AC3E}">
        <p14:creationId xmlns:p14="http://schemas.microsoft.com/office/powerpoint/2010/main" val="131246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re 1">
            <a:extLst>
              <a:ext uri="{FF2B5EF4-FFF2-40B4-BE49-F238E27FC236}">
                <a16:creationId xmlns:a16="http://schemas.microsoft.com/office/drawing/2014/main" id="{7785A301-E7E2-42D3-81DE-B22103E03A98}"/>
              </a:ext>
            </a:extLst>
          </p:cNvPr>
          <p:cNvSpPr>
            <a:spLocks noGrp="1"/>
          </p:cNvSpPr>
          <p:nvPr>
            <p:ph type="title"/>
          </p:nvPr>
        </p:nvSpPr>
        <p:spPr>
          <a:xfrm>
            <a:off x="986700" y="1152601"/>
            <a:ext cx="3095626" cy="422199"/>
          </a:xfrm>
        </p:spPr>
        <p:txBody>
          <a:bodyPr>
            <a:normAutofit fontScale="90000"/>
          </a:bodyPr>
          <a:lstStyle/>
          <a:p>
            <a:r>
              <a:rPr lang="fr-FR" sz="3200" dirty="0">
                <a:latin typeface="Sagona Book (Corps)"/>
              </a:rPr>
              <a:t>Gestion du Projet</a:t>
            </a:r>
          </a:p>
        </p:txBody>
      </p:sp>
      <p:pic>
        <p:nvPicPr>
          <p:cNvPr id="9" name="Graphique 8">
            <a:extLst>
              <a:ext uri="{FF2B5EF4-FFF2-40B4-BE49-F238E27FC236}">
                <a16:creationId xmlns:a16="http://schemas.microsoft.com/office/drawing/2014/main" id="{63987336-8F00-4BF3-A348-505976CBFF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7984" y="61190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pic>
        <p:nvPicPr>
          <p:cNvPr id="5" name="Graphique 4">
            <a:extLst>
              <a:ext uri="{FF2B5EF4-FFF2-40B4-BE49-F238E27FC236}">
                <a16:creationId xmlns:a16="http://schemas.microsoft.com/office/drawing/2014/main" id="{C5FF303F-2F7F-409D-AC50-0E87841DA1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14084" y="990600"/>
            <a:ext cx="4876800" cy="4876800"/>
          </a:xfrm>
          <a:prstGeom prst="rect">
            <a:avLst/>
          </a:prstGeom>
        </p:spPr>
      </p:pic>
    </p:spTree>
    <p:extLst>
      <p:ext uri="{BB962C8B-B14F-4D97-AF65-F5344CB8AC3E}">
        <p14:creationId xmlns:p14="http://schemas.microsoft.com/office/powerpoint/2010/main" val="184375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0D33B08-78B6-4F02-8B18-F68EB0300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D1E1B57-66B4-4707-8033-0762E92BF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8E843FC1-87C5-4355-BF1F-349CD03B4A88}"/>
              </a:ext>
            </a:extLst>
          </p:cNvPr>
          <p:cNvSpPr txBox="1"/>
          <p:nvPr/>
        </p:nvSpPr>
        <p:spPr>
          <a:xfrm>
            <a:off x="6096000" y="-90300"/>
            <a:ext cx="4991961" cy="1476000"/>
          </a:xfrm>
          <a:prstGeom prst="rect">
            <a:avLst/>
          </a:prstGeom>
        </p:spPr>
        <p:txBody>
          <a:bodyPr vert="horz" wrap="square" lIns="0" tIns="0" rIns="0" bIns="0" rtlCol="0" anchor="ctr" anchorCtr="0">
            <a:normAutofit/>
          </a:bodyPr>
          <a:lstStyle/>
          <a:p>
            <a:pPr defTabSz="914400">
              <a:spcBef>
                <a:spcPct val="0"/>
              </a:spcBef>
              <a:spcAft>
                <a:spcPts val="600"/>
              </a:spcAft>
            </a:pPr>
            <a:r>
              <a:rPr lang="en-US" sz="3200" u="sng" spc="20" dirty="0">
                <a:latin typeface="+mj-lt"/>
                <a:ea typeface="+mj-ea"/>
                <a:cs typeface="+mj-cs"/>
              </a:rPr>
              <a:t>Trello</a:t>
            </a:r>
          </a:p>
        </p:txBody>
      </p:sp>
      <p:sp useBgFill="1">
        <p:nvSpPr>
          <p:cNvPr id="25" name="Freeform: Shape 24">
            <a:extLst>
              <a:ext uri="{FF2B5EF4-FFF2-40B4-BE49-F238E27FC236}">
                <a16:creationId xmlns:a16="http://schemas.microsoft.com/office/drawing/2014/main" id="{D3D4EEA3-6ECA-4B94-B29A-5E3474CCD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flipV="1">
            <a:off x="-533334"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Espace réservé du contenu 2">
            <a:extLst>
              <a:ext uri="{FF2B5EF4-FFF2-40B4-BE49-F238E27FC236}">
                <a16:creationId xmlns:a16="http://schemas.microsoft.com/office/drawing/2014/main" id="{7F134AA4-04C5-492D-BA83-F8B80852916F}"/>
              </a:ext>
            </a:extLst>
          </p:cNvPr>
          <p:cNvSpPr>
            <a:spLocks noGrp="1"/>
          </p:cNvSpPr>
          <p:nvPr>
            <p:ph idx="1"/>
          </p:nvPr>
        </p:nvSpPr>
        <p:spPr>
          <a:xfrm>
            <a:off x="219159" y="3303239"/>
            <a:ext cx="4991962" cy="3216273"/>
          </a:xfrm>
        </p:spPr>
        <p:txBody>
          <a:bodyPr vert="horz" lIns="0" tIns="0" rIns="0" bIns="0" rtlCol="0">
            <a:normAutofit/>
          </a:bodyPr>
          <a:lstStyle/>
          <a:p>
            <a:pPr marL="0"/>
            <a:r>
              <a:rPr lang="en-US" sz="2200" dirty="0"/>
              <a:t>Gestion de </a:t>
            </a:r>
            <a:r>
              <a:rPr lang="en-US" sz="2200" dirty="0" err="1"/>
              <a:t>projet</a:t>
            </a:r>
            <a:endParaRPr lang="en-US" sz="2200" dirty="0"/>
          </a:p>
          <a:p>
            <a:pPr marL="0"/>
            <a:r>
              <a:rPr lang="en-US" sz="2200" dirty="0" err="1"/>
              <a:t>Tâches</a:t>
            </a:r>
            <a:r>
              <a:rPr lang="en-US" sz="2200" dirty="0"/>
              <a:t> </a:t>
            </a:r>
            <a:r>
              <a:rPr lang="en-US" sz="2200" dirty="0" err="1"/>
              <a:t>en</a:t>
            </a:r>
            <a:r>
              <a:rPr lang="en-US" sz="2200" dirty="0"/>
              <a:t> </a:t>
            </a:r>
            <a:r>
              <a:rPr lang="en-US" sz="2200" dirty="0" err="1"/>
              <a:t>cours</a:t>
            </a:r>
            <a:r>
              <a:rPr lang="en-US" sz="2200" dirty="0"/>
              <a:t> </a:t>
            </a:r>
          </a:p>
          <a:p>
            <a:pPr marL="0"/>
            <a:r>
              <a:rPr lang="en-US" sz="2200" dirty="0" err="1"/>
              <a:t>Tâches</a:t>
            </a:r>
            <a:r>
              <a:rPr lang="en-US" sz="2200" dirty="0"/>
              <a:t> </a:t>
            </a:r>
            <a:r>
              <a:rPr lang="en-US" sz="2200" dirty="0" err="1"/>
              <a:t>acomplies</a:t>
            </a:r>
            <a:r>
              <a:rPr lang="en-US" sz="2200" dirty="0"/>
              <a:t> </a:t>
            </a:r>
          </a:p>
          <a:p>
            <a:pPr marL="0"/>
            <a:r>
              <a:rPr lang="en-US" sz="2200" dirty="0"/>
              <a:t>Deadline pour </a:t>
            </a:r>
            <a:r>
              <a:rPr lang="fr-FR" sz="2200" dirty="0"/>
              <a:t>chaque</a:t>
            </a:r>
            <a:r>
              <a:rPr lang="en-US" sz="2200" dirty="0"/>
              <a:t> </a:t>
            </a:r>
            <a:r>
              <a:rPr lang="fr-FR" sz="2200" dirty="0"/>
              <a:t>tâches</a:t>
            </a:r>
          </a:p>
          <a:p>
            <a:pPr marL="0"/>
            <a:endParaRPr lang="en-US" sz="2200" dirty="0"/>
          </a:p>
        </p:txBody>
      </p:sp>
      <p:pic>
        <p:nvPicPr>
          <p:cNvPr id="4" name="Graphique 3">
            <a:extLst>
              <a:ext uri="{FF2B5EF4-FFF2-40B4-BE49-F238E27FC236}">
                <a16:creationId xmlns:a16="http://schemas.microsoft.com/office/drawing/2014/main" id="{92B4026B-CBF6-4AD6-996B-6CB9DB840A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pic>
        <p:nvPicPr>
          <p:cNvPr id="18" name="Graphique 17">
            <a:extLst>
              <a:ext uri="{FF2B5EF4-FFF2-40B4-BE49-F238E27FC236}">
                <a16:creationId xmlns:a16="http://schemas.microsoft.com/office/drawing/2014/main" id="{7CC62CF0-A93D-43CF-BA50-66268A039C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66773" y="280924"/>
            <a:ext cx="1378824" cy="1378824"/>
          </a:xfrm>
          <a:prstGeom prst="rect">
            <a:avLst/>
          </a:prstGeom>
        </p:spPr>
      </p:pic>
      <p:pic>
        <p:nvPicPr>
          <p:cNvPr id="19" name="Image 18">
            <a:extLst>
              <a:ext uri="{FF2B5EF4-FFF2-40B4-BE49-F238E27FC236}">
                <a16:creationId xmlns:a16="http://schemas.microsoft.com/office/drawing/2014/main" id="{87CA15C0-4462-4FEF-ADB1-F173ACC6A5A9}"/>
              </a:ext>
            </a:extLst>
          </p:cNvPr>
          <p:cNvPicPr>
            <a:picLocks noChangeAspect="1"/>
          </p:cNvPicPr>
          <p:nvPr/>
        </p:nvPicPr>
        <p:blipFill>
          <a:blip r:embed="rId7"/>
          <a:stretch>
            <a:fillRect/>
          </a:stretch>
        </p:blipFill>
        <p:spPr>
          <a:xfrm>
            <a:off x="6022437" y="2552700"/>
            <a:ext cx="5882124" cy="3307353"/>
          </a:xfrm>
          <a:prstGeom prst="rect">
            <a:avLst/>
          </a:prstGeom>
        </p:spPr>
      </p:pic>
    </p:spTree>
    <p:extLst>
      <p:ext uri="{BB962C8B-B14F-4D97-AF65-F5344CB8AC3E}">
        <p14:creationId xmlns:p14="http://schemas.microsoft.com/office/powerpoint/2010/main" val="101005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F878637-5D9F-4664-9946-1EE29ECC4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9DC7FC-850A-48D6-9B54-4C9834A95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ZoneTexte 4">
            <a:extLst>
              <a:ext uri="{FF2B5EF4-FFF2-40B4-BE49-F238E27FC236}">
                <a16:creationId xmlns:a16="http://schemas.microsoft.com/office/drawing/2014/main" id="{8E843FC1-87C5-4355-BF1F-349CD03B4A88}"/>
              </a:ext>
            </a:extLst>
          </p:cNvPr>
          <p:cNvSpPr txBox="1"/>
          <p:nvPr/>
        </p:nvSpPr>
        <p:spPr>
          <a:xfrm>
            <a:off x="6096000" y="31880"/>
            <a:ext cx="4991961" cy="1477328"/>
          </a:xfrm>
          <a:prstGeom prst="rect">
            <a:avLst/>
          </a:prstGeom>
        </p:spPr>
        <p:txBody>
          <a:bodyPr vert="horz" wrap="square" lIns="0" tIns="0" rIns="0" bIns="0" rtlCol="0" anchor="ctr" anchorCtr="0">
            <a:normAutofit/>
          </a:bodyPr>
          <a:lstStyle/>
          <a:p>
            <a:pPr defTabSz="914400">
              <a:spcBef>
                <a:spcPct val="0"/>
              </a:spcBef>
              <a:spcAft>
                <a:spcPts val="600"/>
              </a:spcAft>
            </a:pPr>
            <a:r>
              <a:rPr lang="en-US" sz="3200" u="sng" spc="20" dirty="0">
                <a:latin typeface="+mj-lt"/>
                <a:ea typeface="+mj-ea"/>
                <a:cs typeface="+mj-cs"/>
              </a:rPr>
              <a:t>GitHub</a:t>
            </a:r>
          </a:p>
        </p:txBody>
      </p:sp>
      <p:sp useBgFill="1">
        <p:nvSpPr>
          <p:cNvPr id="25" name="Freeform: Shape 24">
            <a:extLst>
              <a:ext uri="{FF2B5EF4-FFF2-40B4-BE49-F238E27FC236}">
                <a16:creationId xmlns:a16="http://schemas.microsoft.com/office/drawing/2014/main" id="{3FEA1BAA-C162-4633-AA88-007BE1AA9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0" y="0"/>
            <a:ext cx="5848350" cy="6858000"/>
          </a:xfrm>
          <a:custGeom>
            <a:avLst/>
            <a:gdLst>
              <a:gd name="connsiteX0" fmla="*/ 6202965 w 6202965"/>
              <a:gd name="connsiteY0" fmla="*/ 6858000 h 6858000"/>
              <a:gd name="connsiteX1" fmla="*/ 39319 w 6202965"/>
              <a:gd name="connsiteY1" fmla="*/ 6858000 h 6858000"/>
              <a:gd name="connsiteX2" fmla="*/ 35497 w 6202965"/>
              <a:gd name="connsiteY2" fmla="*/ 6758240 h 6858000"/>
              <a:gd name="connsiteX3" fmla="*/ 1462 w 6202965"/>
              <a:gd name="connsiteY3" fmla="*/ 4850681 h 6858000"/>
              <a:gd name="connsiteX4" fmla="*/ 76351 w 6202965"/>
              <a:gd name="connsiteY4" fmla="*/ 300066 h 6858000"/>
              <a:gd name="connsiteX5" fmla="*/ 88200 w 6202965"/>
              <a:gd name="connsiteY5" fmla="*/ 0 h 6858000"/>
              <a:gd name="connsiteX6" fmla="*/ 6202965 w 6202965"/>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2965" h="6858000">
                <a:moveTo>
                  <a:pt x="6202965" y="6858000"/>
                </a:moveTo>
                <a:lnTo>
                  <a:pt x="39319" y="6858000"/>
                </a:lnTo>
                <a:lnTo>
                  <a:pt x="35497" y="6758240"/>
                </a:lnTo>
                <a:cubicBezTo>
                  <a:pt x="15974" y="6127634"/>
                  <a:pt x="5153" y="5489907"/>
                  <a:pt x="1462" y="4850681"/>
                </a:cubicBezTo>
                <a:cubicBezTo>
                  <a:pt x="-7396" y="3316540"/>
                  <a:pt x="24815" y="1773763"/>
                  <a:pt x="76351" y="300066"/>
                </a:cubicBezTo>
                <a:lnTo>
                  <a:pt x="88200" y="0"/>
                </a:lnTo>
                <a:lnTo>
                  <a:pt x="6202965" y="0"/>
                </a:lnTo>
                <a:close/>
              </a:path>
            </a:pathLst>
          </a:custGeom>
          <a:ln>
            <a:noFill/>
          </a:ln>
        </p:spPr>
        <p:txBody>
          <a:bodyPr vert="horz" wrap="square" lIns="91440" tIns="45720" rIns="91440" bIns="45720" numCol="1" anchor="t" anchorCtr="0" compatLnSpc="1">
            <a:prstTxWarp prst="textNoShape">
              <a:avLst/>
            </a:prstTxWarp>
            <a:noAutofit/>
          </a:bodyPr>
          <a:lstStyle/>
          <a:p>
            <a:endParaRPr lang="en-US" dirty="0"/>
          </a:p>
        </p:txBody>
      </p:sp>
      <p:pic>
        <p:nvPicPr>
          <p:cNvPr id="6" name="Graphique 5">
            <a:extLst>
              <a:ext uri="{FF2B5EF4-FFF2-40B4-BE49-F238E27FC236}">
                <a16:creationId xmlns:a16="http://schemas.microsoft.com/office/drawing/2014/main" id="{7A580F5A-2E92-4AB6-8CE5-12283A5BE7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6772" y="280923"/>
            <a:ext cx="1378825" cy="1378825"/>
          </a:xfrm>
          <a:custGeom>
            <a:avLst/>
            <a:gdLst/>
            <a:ahLst/>
            <a:cxnLst/>
            <a:rect l="l" t="t" r="r" b="b"/>
            <a:pathLst>
              <a:path w="1967919" h="2524669">
                <a:moveTo>
                  <a:pt x="0" y="0"/>
                </a:moveTo>
                <a:lnTo>
                  <a:pt x="1967919" y="0"/>
                </a:lnTo>
                <a:lnTo>
                  <a:pt x="1967919" y="2524669"/>
                </a:lnTo>
                <a:lnTo>
                  <a:pt x="0" y="2524669"/>
                </a:lnTo>
                <a:close/>
              </a:path>
            </a:pathLst>
          </a:custGeom>
        </p:spPr>
      </p:pic>
      <p:sp>
        <p:nvSpPr>
          <p:cNvPr id="3" name="Espace réservé du contenu 2">
            <a:extLst>
              <a:ext uri="{FF2B5EF4-FFF2-40B4-BE49-F238E27FC236}">
                <a16:creationId xmlns:a16="http://schemas.microsoft.com/office/drawing/2014/main" id="{7F134AA4-04C5-492D-BA83-F8B80852916F}"/>
              </a:ext>
            </a:extLst>
          </p:cNvPr>
          <p:cNvSpPr>
            <a:spLocks noGrp="1"/>
          </p:cNvSpPr>
          <p:nvPr>
            <p:ph idx="1"/>
          </p:nvPr>
        </p:nvSpPr>
        <p:spPr>
          <a:xfrm>
            <a:off x="428193" y="3399345"/>
            <a:ext cx="4991962" cy="3216273"/>
          </a:xfrm>
        </p:spPr>
        <p:txBody>
          <a:bodyPr vert="horz" lIns="0" tIns="0" rIns="0" bIns="0" rtlCol="0">
            <a:normAutofit/>
          </a:bodyPr>
          <a:lstStyle/>
          <a:p>
            <a:pPr marL="0"/>
            <a:r>
              <a:rPr lang="fr-FR" sz="2200" dirty="0"/>
              <a:t>Travaille</a:t>
            </a:r>
            <a:r>
              <a:rPr lang="en-US" sz="2200" dirty="0"/>
              <a:t> </a:t>
            </a:r>
            <a:r>
              <a:rPr lang="fr-FR" sz="2200" dirty="0"/>
              <a:t>en</a:t>
            </a:r>
            <a:r>
              <a:rPr lang="en-US" sz="2200" dirty="0"/>
              <a:t> </a:t>
            </a:r>
            <a:r>
              <a:rPr lang="fr-FR" sz="2200" dirty="0"/>
              <a:t>équipe</a:t>
            </a:r>
          </a:p>
          <a:p>
            <a:pPr marL="0"/>
            <a:r>
              <a:rPr lang="en-US" sz="2200" dirty="0"/>
              <a:t>Versioning</a:t>
            </a:r>
          </a:p>
          <a:p>
            <a:pPr marL="0"/>
            <a:endParaRPr lang="en-US" sz="2200" dirty="0"/>
          </a:p>
        </p:txBody>
      </p:sp>
      <p:pic>
        <p:nvPicPr>
          <p:cNvPr id="4" name="Graphique 3">
            <a:extLst>
              <a:ext uri="{FF2B5EF4-FFF2-40B4-BE49-F238E27FC236}">
                <a16:creationId xmlns:a16="http://schemas.microsoft.com/office/drawing/2014/main" id="{92B4026B-CBF6-4AD6-996B-6CB9DB840A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pic>
        <p:nvPicPr>
          <p:cNvPr id="8" name="Image 7">
            <a:extLst>
              <a:ext uri="{FF2B5EF4-FFF2-40B4-BE49-F238E27FC236}">
                <a16:creationId xmlns:a16="http://schemas.microsoft.com/office/drawing/2014/main" id="{331EAF20-51A0-40FF-B65C-E7D5CE4CB253}"/>
              </a:ext>
            </a:extLst>
          </p:cNvPr>
          <p:cNvPicPr>
            <a:picLocks noChangeAspect="1"/>
          </p:cNvPicPr>
          <p:nvPr/>
        </p:nvPicPr>
        <p:blipFill>
          <a:blip r:embed="rId7"/>
          <a:stretch>
            <a:fillRect/>
          </a:stretch>
        </p:blipFill>
        <p:spPr>
          <a:xfrm>
            <a:off x="5941218" y="2167704"/>
            <a:ext cx="6157914" cy="2949453"/>
          </a:xfrm>
          <a:prstGeom prst="rect">
            <a:avLst/>
          </a:prstGeom>
        </p:spPr>
      </p:pic>
    </p:spTree>
    <p:extLst>
      <p:ext uri="{BB962C8B-B14F-4D97-AF65-F5344CB8AC3E}">
        <p14:creationId xmlns:p14="http://schemas.microsoft.com/office/powerpoint/2010/main" val="132206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68DC7FA-55C9-47D5-B8A0-022B4C9A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05CBC2-EECC-4468-90C4-C0176E9B0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8E843FC1-87C5-4355-BF1F-349CD03B4A88}"/>
              </a:ext>
            </a:extLst>
          </p:cNvPr>
          <p:cNvSpPr txBox="1"/>
          <p:nvPr/>
        </p:nvSpPr>
        <p:spPr>
          <a:xfrm>
            <a:off x="5996873" y="21222"/>
            <a:ext cx="4991961" cy="1477328"/>
          </a:xfrm>
          <a:prstGeom prst="rect">
            <a:avLst/>
          </a:prstGeom>
        </p:spPr>
        <p:txBody>
          <a:bodyPr vert="horz" wrap="square" lIns="0" tIns="0" rIns="0" bIns="0" rtlCol="0" anchor="ctr" anchorCtr="0">
            <a:normAutofit/>
          </a:bodyPr>
          <a:lstStyle/>
          <a:p>
            <a:pPr defTabSz="914400">
              <a:spcBef>
                <a:spcPct val="0"/>
              </a:spcBef>
              <a:spcAft>
                <a:spcPts val="600"/>
              </a:spcAft>
            </a:pPr>
            <a:r>
              <a:rPr lang="en-US" sz="3200" u="sng" spc="20" dirty="0">
                <a:latin typeface="+mj-lt"/>
                <a:ea typeface="+mj-ea"/>
                <a:cs typeface="+mj-cs"/>
              </a:rPr>
              <a:t>DISCORD</a:t>
            </a:r>
          </a:p>
        </p:txBody>
      </p:sp>
      <p:sp useBgFill="1">
        <p:nvSpPr>
          <p:cNvPr id="17" name="Freeform: Shape 16">
            <a:extLst>
              <a:ext uri="{FF2B5EF4-FFF2-40B4-BE49-F238E27FC236}">
                <a16:creationId xmlns:a16="http://schemas.microsoft.com/office/drawing/2014/main" id="{97D0825D-5142-4F4A-A141-3CCD5E99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533334"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Espace réservé du contenu 2">
            <a:extLst>
              <a:ext uri="{FF2B5EF4-FFF2-40B4-BE49-F238E27FC236}">
                <a16:creationId xmlns:a16="http://schemas.microsoft.com/office/drawing/2014/main" id="{7F134AA4-04C5-492D-BA83-F8B80852916F}"/>
              </a:ext>
            </a:extLst>
          </p:cNvPr>
          <p:cNvSpPr>
            <a:spLocks noGrp="1"/>
          </p:cNvSpPr>
          <p:nvPr>
            <p:ph idx="1"/>
          </p:nvPr>
        </p:nvSpPr>
        <p:spPr>
          <a:xfrm>
            <a:off x="281499" y="3571952"/>
            <a:ext cx="4991962" cy="1759528"/>
          </a:xfrm>
        </p:spPr>
        <p:txBody>
          <a:bodyPr vert="horz" lIns="0" tIns="0" rIns="0" bIns="0" rtlCol="0">
            <a:normAutofit/>
          </a:bodyPr>
          <a:lstStyle/>
          <a:p>
            <a:pPr marL="0"/>
            <a:r>
              <a:rPr lang="en-US" sz="2200" dirty="0"/>
              <a:t>Communication interne au </a:t>
            </a:r>
            <a:r>
              <a:rPr lang="en-US" sz="2200" dirty="0" err="1"/>
              <a:t>projet</a:t>
            </a:r>
            <a:endParaRPr lang="en-US" sz="2200" dirty="0"/>
          </a:p>
          <a:p>
            <a:pPr marL="0"/>
            <a:r>
              <a:rPr lang="en-US" sz="2200" dirty="0"/>
              <a:t>Notifications des mises à jour</a:t>
            </a:r>
          </a:p>
          <a:p>
            <a:pPr marL="0"/>
            <a:endParaRPr lang="en-US" sz="2200" dirty="0"/>
          </a:p>
        </p:txBody>
      </p:sp>
      <p:pic>
        <p:nvPicPr>
          <p:cNvPr id="4" name="Graphique 3">
            <a:extLst>
              <a:ext uri="{FF2B5EF4-FFF2-40B4-BE49-F238E27FC236}">
                <a16:creationId xmlns:a16="http://schemas.microsoft.com/office/drawing/2014/main" id="{92B4026B-CBF6-4AD6-996B-6CB9DB840A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pic>
        <p:nvPicPr>
          <p:cNvPr id="14" name="Image 13">
            <a:extLst>
              <a:ext uri="{FF2B5EF4-FFF2-40B4-BE49-F238E27FC236}">
                <a16:creationId xmlns:a16="http://schemas.microsoft.com/office/drawing/2014/main" id="{6B5C41C2-BAB8-4D98-AE6F-BE8DD3429019}"/>
              </a:ext>
            </a:extLst>
          </p:cNvPr>
          <p:cNvPicPr>
            <a:picLocks noChangeAspect="1"/>
          </p:cNvPicPr>
          <p:nvPr/>
        </p:nvPicPr>
        <p:blipFill>
          <a:blip r:embed="rId5"/>
          <a:stretch>
            <a:fillRect/>
          </a:stretch>
        </p:blipFill>
        <p:spPr>
          <a:xfrm>
            <a:off x="3626408" y="1861492"/>
            <a:ext cx="2370465" cy="381685"/>
          </a:xfrm>
          <a:prstGeom prst="rect">
            <a:avLst/>
          </a:prstGeom>
        </p:spPr>
      </p:pic>
      <p:pic>
        <p:nvPicPr>
          <p:cNvPr id="16" name="Image 15">
            <a:extLst>
              <a:ext uri="{FF2B5EF4-FFF2-40B4-BE49-F238E27FC236}">
                <a16:creationId xmlns:a16="http://schemas.microsoft.com/office/drawing/2014/main" id="{CC5FD169-5F41-446D-A0B4-0CD7D93428AA}"/>
              </a:ext>
            </a:extLst>
          </p:cNvPr>
          <p:cNvPicPr>
            <a:picLocks noChangeAspect="1"/>
          </p:cNvPicPr>
          <p:nvPr/>
        </p:nvPicPr>
        <p:blipFill>
          <a:blip r:embed="rId6"/>
          <a:stretch>
            <a:fillRect/>
          </a:stretch>
        </p:blipFill>
        <p:spPr>
          <a:xfrm>
            <a:off x="5989723" y="1860949"/>
            <a:ext cx="6060550" cy="4560565"/>
          </a:xfrm>
          <a:prstGeom prst="rect">
            <a:avLst/>
          </a:prstGeom>
        </p:spPr>
      </p:pic>
      <p:pic>
        <p:nvPicPr>
          <p:cNvPr id="11" name="Graphique 10">
            <a:extLst>
              <a:ext uri="{FF2B5EF4-FFF2-40B4-BE49-F238E27FC236}">
                <a16:creationId xmlns:a16="http://schemas.microsoft.com/office/drawing/2014/main" id="{0C57C902-14DA-432F-90B5-6ECD09E275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66772" y="353260"/>
            <a:ext cx="1378825" cy="1378825"/>
          </a:xfrm>
          <a:prstGeom prst="rect">
            <a:avLst/>
          </a:prstGeom>
        </p:spPr>
      </p:pic>
    </p:spTree>
    <p:extLst>
      <p:ext uri="{BB962C8B-B14F-4D97-AF65-F5344CB8AC3E}">
        <p14:creationId xmlns:p14="http://schemas.microsoft.com/office/powerpoint/2010/main" val="63922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68DC7FA-55C9-47D5-B8A0-022B4C9AAC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05CBC2-EECC-4468-90C4-C0176E9B0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ZoneTexte 4">
            <a:extLst>
              <a:ext uri="{FF2B5EF4-FFF2-40B4-BE49-F238E27FC236}">
                <a16:creationId xmlns:a16="http://schemas.microsoft.com/office/drawing/2014/main" id="{8E843FC1-87C5-4355-BF1F-349CD03B4A88}"/>
              </a:ext>
            </a:extLst>
          </p:cNvPr>
          <p:cNvSpPr txBox="1"/>
          <p:nvPr/>
        </p:nvSpPr>
        <p:spPr>
          <a:xfrm>
            <a:off x="5996873" y="21222"/>
            <a:ext cx="4991961" cy="1477328"/>
          </a:xfrm>
          <a:prstGeom prst="rect">
            <a:avLst/>
          </a:prstGeom>
        </p:spPr>
        <p:txBody>
          <a:bodyPr vert="horz" wrap="square" lIns="0" tIns="0" rIns="0" bIns="0" rtlCol="0" anchor="ctr" anchorCtr="0">
            <a:normAutofit/>
          </a:bodyPr>
          <a:lstStyle/>
          <a:p>
            <a:pPr defTabSz="914400">
              <a:spcBef>
                <a:spcPct val="0"/>
              </a:spcBef>
              <a:spcAft>
                <a:spcPts val="600"/>
              </a:spcAft>
            </a:pPr>
            <a:r>
              <a:rPr lang="en-US" sz="3200" u="sng" spc="20" dirty="0">
                <a:latin typeface="+mj-lt"/>
                <a:ea typeface="+mj-ea"/>
                <a:cs typeface="+mj-cs"/>
              </a:rPr>
              <a:t>Gestion de </a:t>
            </a:r>
            <a:r>
              <a:rPr lang="en-US" sz="3200" u="sng" spc="20" dirty="0" err="1">
                <a:latin typeface="+mj-lt"/>
                <a:ea typeface="+mj-ea"/>
                <a:cs typeface="+mj-cs"/>
              </a:rPr>
              <a:t>Projet</a:t>
            </a:r>
            <a:endParaRPr lang="en-US" sz="3200" u="sng" spc="20" dirty="0">
              <a:latin typeface="+mj-lt"/>
              <a:ea typeface="+mj-ea"/>
              <a:cs typeface="+mj-cs"/>
            </a:endParaRPr>
          </a:p>
        </p:txBody>
      </p:sp>
      <p:sp useBgFill="1">
        <p:nvSpPr>
          <p:cNvPr id="17" name="Freeform: Shape 16">
            <a:extLst>
              <a:ext uri="{FF2B5EF4-FFF2-40B4-BE49-F238E27FC236}">
                <a16:creationId xmlns:a16="http://schemas.microsoft.com/office/drawing/2014/main" id="{97D0825D-5142-4F4A-A141-3CCD5E99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533334"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91331">
                <a:moveTo>
                  <a:pt x="6858000" y="14535"/>
                </a:moveTo>
                <a:lnTo>
                  <a:pt x="6858000" y="5791331"/>
                </a:lnTo>
                <a:lnTo>
                  <a:pt x="0" y="5791330"/>
                </a:lnTo>
                <a:lnTo>
                  <a:pt x="0" y="0"/>
                </a:lnTo>
                <a:lnTo>
                  <a:pt x="145832" y="1175"/>
                </a:lnTo>
                <a:cubicBezTo>
                  <a:pt x="886907" y="14750"/>
                  <a:pt x="2228596" y="125101"/>
                  <a:pt x="2611132" y="48625"/>
                </a:cubicBezTo>
                <a:cubicBezTo>
                  <a:pt x="2933352" y="-3056"/>
                  <a:pt x="5032814" y="16325"/>
                  <a:pt x="6643031" y="15010"/>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Espace réservé du contenu 2">
            <a:extLst>
              <a:ext uri="{FF2B5EF4-FFF2-40B4-BE49-F238E27FC236}">
                <a16:creationId xmlns:a16="http://schemas.microsoft.com/office/drawing/2014/main" id="{7F134AA4-04C5-492D-BA83-F8B80852916F}"/>
              </a:ext>
            </a:extLst>
          </p:cNvPr>
          <p:cNvSpPr>
            <a:spLocks noGrp="1"/>
          </p:cNvSpPr>
          <p:nvPr>
            <p:ph idx="1"/>
          </p:nvPr>
        </p:nvSpPr>
        <p:spPr>
          <a:xfrm>
            <a:off x="315094" y="1498550"/>
            <a:ext cx="4991962" cy="1759528"/>
          </a:xfrm>
        </p:spPr>
        <p:txBody>
          <a:bodyPr vert="horz" lIns="0" tIns="0" rIns="0" bIns="0" rtlCol="0">
            <a:normAutofit/>
          </a:bodyPr>
          <a:lstStyle/>
          <a:p>
            <a:pPr marL="0"/>
            <a:r>
              <a:rPr lang="fr-FR" sz="2200" b="0" i="0" dirty="0">
                <a:effectLst/>
              </a:rPr>
              <a:t>Sprint1 : Conception</a:t>
            </a:r>
          </a:p>
          <a:p>
            <a:pPr marL="0"/>
            <a:r>
              <a:rPr lang="fr-FR" sz="2200" b="0" i="0" dirty="0">
                <a:effectLst/>
              </a:rPr>
              <a:t>Sprint2 : Développement</a:t>
            </a:r>
          </a:p>
          <a:p>
            <a:pPr marL="0"/>
            <a:r>
              <a:rPr lang="fr-FR" sz="2200" b="0" i="0" dirty="0">
                <a:effectLst/>
              </a:rPr>
              <a:t>Sprint3 : Recettage et Livraison</a:t>
            </a:r>
          </a:p>
          <a:p>
            <a:pPr marL="457200" lvl="1"/>
            <a:endParaRPr lang="en-US" sz="2200" dirty="0"/>
          </a:p>
        </p:txBody>
      </p:sp>
      <p:pic>
        <p:nvPicPr>
          <p:cNvPr id="4" name="Graphique 3">
            <a:extLst>
              <a:ext uri="{FF2B5EF4-FFF2-40B4-BE49-F238E27FC236}">
                <a16:creationId xmlns:a16="http://schemas.microsoft.com/office/drawing/2014/main" id="{92B4026B-CBF6-4AD6-996B-6CB9DB840A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685" y="3532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graphicFrame>
        <p:nvGraphicFramePr>
          <p:cNvPr id="2" name="Tableau 1">
            <a:extLst>
              <a:ext uri="{FF2B5EF4-FFF2-40B4-BE49-F238E27FC236}">
                <a16:creationId xmlns:a16="http://schemas.microsoft.com/office/drawing/2014/main" id="{6F76F4FE-6D12-4007-9767-75C50AC724E2}"/>
              </a:ext>
            </a:extLst>
          </p:cNvPr>
          <p:cNvGraphicFramePr>
            <a:graphicFrameLocks noGrp="1"/>
          </p:cNvGraphicFramePr>
          <p:nvPr>
            <p:extLst>
              <p:ext uri="{D42A27DB-BD31-4B8C-83A1-F6EECF244321}">
                <p14:modId xmlns:p14="http://schemas.microsoft.com/office/powerpoint/2010/main" val="11324141"/>
              </p:ext>
            </p:extLst>
          </p:nvPr>
        </p:nvGraphicFramePr>
        <p:xfrm>
          <a:off x="6260656" y="1727150"/>
          <a:ext cx="5616250" cy="4330058"/>
        </p:xfrm>
        <a:graphic>
          <a:graphicData uri="http://schemas.openxmlformats.org/drawingml/2006/table">
            <a:tbl>
              <a:tblPr firstRow="1" firstCol="1" bandRow="1">
                <a:tableStyleId>{21E4AEA4-8DFA-4A89-87EB-49C32662AFE0}</a:tableStyleId>
              </a:tblPr>
              <a:tblGrid>
                <a:gridCol w="649775">
                  <a:extLst>
                    <a:ext uri="{9D8B030D-6E8A-4147-A177-3AD203B41FA5}">
                      <a16:colId xmlns:a16="http://schemas.microsoft.com/office/drawing/2014/main" val="1575313206"/>
                    </a:ext>
                  </a:extLst>
                </a:gridCol>
                <a:gridCol w="672182">
                  <a:extLst>
                    <a:ext uri="{9D8B030D-6E8A-4147-A177-3AD203B41FA5}">
                      <a16:colId xmlns:a16="http://schemas.microsoft.com/office/drawing/2014/main" val="466223375"/>
                    </a:ext>
                  </a:extLst>
                </a:gridCol>
                <a:gridCol w="2247187">
                  <a:extLst>
                    <a:ext uri="{9D8B030D-6E8A-4147-A177-3AD203B41FA5}">
                      <a16:colId xmlns:a16="http://schemas.microsoft.com/office/drawing/2014/main" val="2124304875"/>
                    </a:ext>
                  </a:extLst>
                </a:gridCol>
                <a:gridCol w="399176">
                  <a:extLst>
                    <a:ext uri="{9D8B030D-6E8A-4147-A177-3AD203B41FA5}">
                      <a16:colId xmlns:a16="http://schemas.microsoft.com/office/drawing/2014/main" val="3037610398"/>
                    </a:ext>
                  </a:extLst>
                </a:gridCol>
                <a:gridCol w="1647930">
                  <a:extLst>
                    <a:ext uri="{9D8B030D-6E8A-4147-A177-3AD203B41FA5}">
                      <a16:colId xmlns:a16="http://schemas.microsoft.com/office/drawing/2014/main" val="2008239264"/>
                    </a:ext>
                  </a:extLst>
                </a:gridCol>
              </a:tblGrid>
              <a:tr h="310056">
                <a:tc>
                  <a:txBody>
                    <a:bodyPr/>
                    <a:lstStyle/>
                    <a:p>
                      <a:pPr algn="ctr" fontAlgn="base">
                        <a:lnSpc>
                          <a:spcPct val="107000"/>
                        </a:lnSpc>
                        <a:spcAft>
                          <a:spcPts val="800"/>
                        </a:spcAft>
                      </a:pPr>
                      <a:r>
                        <a:rPr lang="fr-FR" sz="1000">
                          <a:effectLst/>
                        </a:rPr>
                        <a:t>Janvier </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800"/>
                        </a:spcAft>
                      </a:pPr>
                      <a:r>
                        <a:rPr lang="fr-FR" sz="1000">
                          <a:effectLst/>
                        </a:rPr>
                        <a:t>Février </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gridSpan="3">
                  <a:txBody>
                    <a:bodyPr/>
                    <a:lstStyle/>
                    <a:p>
                      <a:pPr algn="ctr" fontAlgn="base">
                        <a:lnSpc>
                          <a:spcPct val="107000"/>
                        </a:lnSpc>
                        <a:spcAft>
                          <a:spcPts val="800"/>
                        </a:spcAft>
                      </a:pPr>
                      <a:r>
                        <a:rPr lang="fr-FR" sz="1000" dirty="0">
                          <a:effectLst/>
                        </a:rPr>
                        <a:t>Mars </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865784354"/>
                  </a:ext>
                </a:extLst>
              </a:tr>
              <a:tr h="251920">
                <a:tc>
                  <a:txBody>
                    <a:bodyPr/>
                    <a:lstStyle/>
                    <a:p>
                      <a:pPr algn="ctr" fontAlgn="base">
                        <a:lnSpc>
                          <a:spcPct val="107000"/>
                        </a:lnSpc>
                        <a:spcAft>
                          <a:spcPts val="800"/>
                        </a:spcAft>
                      </a:pPr>
                      <a:r>
                        <a:rPr lang="fr-FR" sz="900" b="0" kern="1200" dirty="0">
                          <a:solidFill>
                            <a:schemeClr val="dk1"/>
                          </a:solidFill>
                          <a:effectLst/>
                          <a:latin typeface="+mn-lt"/>
                          <a:ea typeface="+mn-ea"/>
                          <a:cs typeface="+mn-cs"/>
                        </a:rPr>
                        <a:t>S3</a:t>
                      </a:r>
                      <a:r>
                        <a:rPr lang="fr-FR" sz="900" kern="1200" dirty="0">
                          <a:solidFill>
                            <a:schemeClr val="dk1"/>
                          </a:solidFill>
                          <a:effectLst/>
                          <a:latin typeface="+mn-lt"/>
                          <a:ea typeface="+mn-ea"/>
                          <a:cs typeface="+mn-cs"/>
                        </a:rPr>
                        <a:t> </a:t>
                      </a:r>
                    </a:p>
                  </a:txBody>
                  <a:tcPr marL="0" marR="0" marT="0" marB="0" anchor="ctr">
                    <a:solidFill>
                      <a:srgbClr val="D6D8CE"/>
                    </a:solidFill>
                  </a:tcPr>
                </a:tc>
                <a:tc>
                  <a:txBody>
                    <a:bodyPr/>
                    <a:lstStyle/>
                    <a:p>
                      <a:pPr algn="ctr" fontAlgn="base">
                        <a:lnSpc>
                          <a:spcPct val="107000"/>
                        </a:lnSpc>
                        <a:spcAft>
                          <a:spcPts val="800"/>
                        </a:spcAft>
                      </a:pPr>
                      <a:r>
                        <a:rPr lang="fr-FR" sz="900" dirty="0">
                          <a:effectLst/>
                        </a:rPr>
                        <a:t>S6 </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algn="ctr" fontAlgn="base">
                        <a:lnSpc>
                          <a:spcPct val="107000"/>
                        </a:lnSpc>
                        <a:spcAft>
                          <a:spcPts val="800"/>
                        </a:spcAft>
                      </a:pPr>
                      <a:r>
                        <a:rPr lang="fr-FR" sz="900">
                          <a:effectLst/>
                        </a:rPr>
                        <a:t>S9 </a:t>
                      </a:r>
                      <a:endParaRPr lang="fr-FR"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gridSpan="2">
                  <a:txBody>
                    <a:bodyPr/>
                    <a:lstStyle/>
                    <a:p>
                      <a:pPr algn="ctr" fontAlgn="base">
                        <a:lnSpc>
                          <a:spcPct val="107000"/>
                        </a:lnSpc>
                        <a:spcAft>
                          <a:spcPts val="800"/>
                        </a:spcAft>
                      </a:pPr>
                      <a:r>
                        <a:rPr lang="fr-FR" sz="900" dirty="0">
                          <a:effectLst/>
                        </a:rPr>
                        <a:t>S12</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fr-FR"/>
                    </a:p>
                  </a:txBody>
                  <a:tcPr/>
                </a:tc>
                <a:extLst>
                  <a:ext uri="{0D108BD9-81ED-4DB2-BD59-A6C34878D82A}">
                    <a16:rowId xmlns:a16="http://schemas.microsoft.com/office/drawing/2014/main" val="858591615"/>
                  </a:ext>
                </a:extLst>
              </a:tr>
              <a:tr h="3487093">
                <a:tc gridSpan="2">
                  <a:txBody>
                    <a:bodyPr/>
                    <a:lstStyle/>
                    <a:p>
                      <a:pPr fontAlgn="base">
                        <a:lnSpc>
                          <a:spcPct val="107000"/>
                        </a:lnSpc>
                        <a:spcAft>
                          <a:spcPts val="800"/>
                        </a:spcAft>
                      </a:pPr>
                      <a:r>
                        <a:rPr lang="fr-FR" sz="900" dirty="0">
                          <a:solidFill>
                            <a:schemeClr val="bg1"/>
                          </a:solidFill>
                          <a:effectLst/>
                        </a:rPr>
                        <a:t> </a:t>
                      </a:r>
                    </a:p>
                    <a:p>
                      <a:pPr fontAlgn="base">
                        <a:lnSpc>
                          <a:spcPct val="107000"/>
                        </a:lnSpc>
                        <a:spcAft>
                          <a:spcPts val="800"/>
                        </a:spcAft>
                      </a:pPr>
                      <a:r>
                        <a:rPr lang="fr-FR" sz="900" b="0" dirty="0">
                          <a:solidFill>
                            <a:schemeClr val="bg1"/>
                          </a:solidFill>
                          <a:effectLst/>
                        </a:rPr>
                        <a:t>Cahier des charges </a:t>
                      </a:r>
                    </a:p>
                    <a:p>
                      <a:pPr fontAlgn="base">
                        <a:lnSpc>
                          <a:spcPct val="107000"/>
                        </a:lnSpc>
                        <a:spcAft>
                          <a:spcPts val="800"/>
                        </a:spcAft>
                      </a:pPr>
                      <a:r>
                        <a:rPr lang="fr-FR" sz="900" b="0" dirty="0">
                          <a:solidFill>
                            <a:schemeClr val="bg1"/>
                          </a:solidFill>
                          <a:effectLst/>
                        </a:rPr>
                        <a:t> </a:t>
                      </a:r>
                    </a:p>
                    <a:p>
                      <a:pPr fontAlgn="base">
                        <a:lnSpc>
                          <a:spcPct val="107000"/>
                        </a:lnSpc>
                        <a:spcAft>
                          <a:spcPts val="800"/>
                        </a:spcAft>
                      </a:pPr>
                      <a:r>
                        <a:rPr lang="fr-FR" sz="900" b="0" dirty="0">
                          <a:solidFill>
                            <a:schemeClr val="bg1"/>
                          </a:solidFill>
                          <a:effectLst/>
                        </a:rPr>
                        <a:t>Wireframes </a:t>
                      </a:r>
                    </a:p>
                    <a:p>
                      <a:pPr fontAlgn="base">
                        <a:lnSpc>
                          <a:spcPct val="107000"/>
                        </a:lnSpc>
                        <a:spcAft>
                          <a:spcPts val="800"/>
                        </a:spcAft>
                      </a:pPr>
                      <a:r>
                        <a:rPr lang="fr-FR" sz="900" b="0" dirty="0">
                          <a:solidFill>
                            <a:schemeClr val="bg1"/>
                          </a:solidFill>
                          <a:effectLst/>
                        </a:rPr>
                        <a:t> </a:t>
                      </a:r>
                    </a:p>
                    <a:p>
                      <a:pPr fontAlgn="base">
                        <a:lnSpc>
                          <a:spcPct val="107000"/>
                        </a:lnSpc>
                        <a:spcAft>
                          <a:spcPts val="800"/>
                        </a:spcAft>
                      </a:pPr>
                      <a:r>
                        <a:rPr lang="fr-FR" sz="900" b="0" dirty="0">
                          <a:solidFill>
                            <a:schemeClr val="bg1"/>
                          </a:solidFill>
                          <a:effectLst/>
                        </a:rPr>
                        <a:t>Maquettes </a:t>
                      </a:r>
                    </a:p>
                    <a:p>
                      <a:pPr fontAlgn="base">
                        <a:lnSpc>
                          <a:spcPct val="107000"/>
                        </a:lnSpc>
                        <a:spcAft>
                          <a:spcPts val="800"/>
                        </a:spcAft>
                      </a:pPr>
                      <a:r>
                        <a:rPr lang="fr-FR" sz="900" dirty="0">
                          <a:solidFill>
                            <a:schemeClr val="bg1"/>
                          </a:solidFill>
                          <a:effectLst/>
                        </a:rPr>
                        <a:t> </a:t>
                      </a:r>
                    </a:p>
                    <a:p>
                      <a:pPr fontAlgn="base">
                        <a:lnSpc>
                          <a:spcPct val="107000"/>
                        </a:lnSpc>
                        <a:spcAft>
                          <a:spcPts val="800"/>
                        </a:spcAft>
                      </a:pPr>
                      <a:r>
                        <a:rPr lang="fr-FR" sz="900" dirty="0">
                          <a:solidFill>
                            <a:schemeClr val="bg1"/>
                          </a:solidFill>
                          <a:effectLst/>
                        </a:rPr>
                        <a:t> </a:t>
                      </a:r>
                      <a:endParaRPr lang="fr-FR" sz="9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solidFill>
                      <a:srgbClr val="ECECE8"/>
                    </a:solidFill>
                  </a:tcPr>
                </a:tc>
                <a:tc hMerge="1">
                  <a:txBody>
                    <a:bodyPr/>
                    <a:lstStyle/>
                    <a:p>
                      <a:endParaRPr lang="fr-FR"/>
                    </a:p>
                  </a:txBody>
                  <a:tcPr/>
                </a:tc>
                <a:tc gridSpan="2">
                  <a:txBody>
                    <a:bodyPr/>
                    <a:lstStyle/>
                    <a:p>
                      <a:pPr fontAlgn="base">
                        <a:lnSpc>
                          <a:spcPct val="107000"/>
                        </a:lnSpc>
                        <a:spcAft>
                          <a:spcPts val="800"/>
                        </a:spcAft>
                      </a:pPr>
                      <a:r>
                        <a:rPr lang="fr-FR" sz="900" dirty="0">
                          <a:effectLst/>
                        </a:rPr>
                        <a:t> </a:t>
                      </a:r>
                    </a:p>
                    <a:p>
                      <a:pPr fontAlgn="base">
                        <a:lnSpc>
                          <a:spcPct val="107000"/>
                        </a:lnSpc>
                        <a:spcAft>
                          <a:spcPts val="800"/>
                        </a:spcAft>
                      </a:pPr>
                      <a:r>
                        <a:rPr lang="fr-FR" sz="900" dirty="0">
                          <a:effectLst/>
                        </a:rPr>
                        <a:t>    Développement </a:t>
                      </a:r>
                      <a:r>
                        <a:rPr lang="fr-FR" sz="900" dirty="0" err="1">
                          <a:effectLst/>
                        </a:rPr>
                        <a:t>front-end</a:t>
                      </a:r>
                      <a:r>
                        <a:rPr lang="fr-FR" sz="900" dirty="0">
                          <a:effectLst/>
                        </a:rPr>
                        <a:t> et </a:t>
                      </a:r>
                      <a:r>
                        <a:rPr lang="fr-FR" sz="900" dirty="0" err="1">
                          <a:effectLst/>
                        </a:rPr>
                        <a:t>back-end</a:t>
                      </a:r>
                      <a:r>
                        <a:rPr lang="fr-FR" sz="900" dirty="0">
                          <a:effectLst/>
                        </a:rPr>
                        <a:t> pour :  </a:t>
                      </a: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fr-FR" sz="900" dirty="0">
                          <a:effectLst/>
                        </a:rPr>
                        <a:t>Accueil </a:t>
                      </a: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fr-FR" sz="900" dirty="0" err="1">
                          <a:effectLst/>
                        </a:rPr>
                        <a:t>Map</a:t>
                      </a:r>
                      <a:endParaRPr lang="fr-FR" sz="900" dirty="0">
                        <a:effectLst/>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fr-FR" sz="900" dirty="0">
                          <a:effectLst/>
                        </a:rPr>
                        <a:t>Mentions Légales </a:t>
                      </a: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fr-FR" sz="900" dirty="0" err="1">
                          <a:effectLst/>
                        </a:rPr>
                        <a:t>Footer</a:t>
                      </a:r>
                      <a:endParaRPr lang="fr-FR" sz="900" dirty="0">
                        <a:effectLst/>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fr-FR" sz="900" dirty="0" err="1">
                          <a:effectLst/>
                        </a:rPr>
                        <a:t>Navbar</a:t>
                      </a:r>
                      <a:endParaRPr lang="fr-FR" sz="900" dirty="0">
                        <a:effectLst/>
                      </a:endParaRP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fr-FR" sz="900" dirty="0">
                          <a:effectLst/>
                        </a:rPr>
                        <a:t>Contact </a:t>
                      </a:r>
                    </a:p>
                    <a:p>
                      <a:pPr marL="342900" lvl="0" indent="-342900" algn="just" fontAlgn="base">
                        <a:lnSpc>
                          <a:spcPct val="107000"/>
                        </a:lnSpc>
                        <a:spcAft>
                          <a:spcPts val="800"/>
                        </a:spcAft>
                        <a:buSzPts val="1000"/>
                        <a:buFont typeface="Symbol" panose="05050102010706020507" pitchFamily="18" charset="2"/>
                        <a:buChar char=""/>
                        <a:tabLst>
                          <a:tab pos="457200" algn="l"/>
                        </a:tabLst>
                      </a:pPr>
                      <a:r>
                        <a:rPr lang="fr-FR" sz="900" dirty="0">
                          <a:effectLst/>
                        </a:rPr>
                        <a:t>BackOffice</a:t>
                      </a:r>
                    </a:p>
                    <a:p>
                      <a:pPr algn="just" fontAlgn="base">
                        <a:lnSpc>
                          <a:spcPct val="107000"/>
                        </a:lnSpc>
                        <a:spcAft>
                          <a:spcPts val="800"/>
                        </a:spcAft>
                      </a:pPr>
                      <a:r>
                        <a:rPr lang="fr-FR" sz="900" dirty="0">
                          <a:effectLst/>
                        </a:rPr>
                        <a:t>     Responsive </a:t>
                      </a:r>
                    </a:p>
                    <a:p>
                      <a:pPr algn="just" fontAlgn="base">
                        <a:lnSpc>
                          <a:spcPct val="107000"/>
                        </a:lnSpc>
                        <a:spcAft>
                          <a:spcPts val="800"/>
                        </a:spcAft>
                      </a:pPr>
                      <a:r>
                        <a:rPr lang="fr-FR" sz="900" dirty="0">
                          <a:effectLst/>
                        </a:rPr>
                        <a:t>    Test/recettage fonctionnelle et technique  </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fr-FR"/>
                    </a:p>
                  </a:txBody>
                  <a:tcPr/>
                </a:tc>
                <a:tc>
                  <a:txBody>
                    <a:bodyPr/>
                    <a:lstStyle/>
                    <a:p>
                      <a:pPr fontAlgn="base">
                        <a:lnSpc>
                          <a:spcPct val="107000"/>
                        </a:lnSpc>
                        <a:spcAft>
                          <a:spcPts val="800"/>
                        </a:spcAft>
                      </a:pPr>
                      <a:r>
                        <a:rPr lang="fr-FR" sz="900" dirty="0">
                          <a:effectLst/>
                        </a:rPr>
                        <a:t>  </a:t>
                      </a:r>
                    </a:p>
                    <a:p>
                      <a:pPr fontAlgn="base">
                        <a:lnSpc>
                          <a:spcPct val="107000"/>
                        </a:lnSpc>
                        <a:spcAft>
                          <a:spcPts val="800"/>
                        </a:spcAft>
                      </a:pPr>
                      <a:r>
                        <a:rPr lang="fr-FR" sz="900" dirty="0">
                          <a:effectLst/>
                        </a:rPr>
                        <a:t>    Test/recettage </a:t>
                      </a:r>
                      <a:r>
                        <a:rPr lang="fr-FR" sz="900" dirty="0" err="1">
                          <a:effectLst/>
                        </a:rPr>
                        <a:t>fotionnelle</a:t>
                      </a:r>
                      <a:r>
                        <a:rPr lang="fr-FR" sz="900" dirty="0">
                          <a:effectLst/>
                        </a:rPr>
                        <a:t> et      technique  </a:t>
                      </a:r>
                    </a:p>
                    <a:p>
                      <a:pPr fontAlgn="base">
                        <a:lnSpc>
                          <a:spcPct val="107000"/>
                        </a:lnSpc>
                        <a:spcAft>
                          <a:spcPts val="800"/>
                        </a:spcAft>
                      </a:pPr>
                      <a:r>
                        <a:rPr lang="fr-FR" sz="900" dirty="0">
                          <a:effectLst/>
                        </a:rPr>
                        <a:t> </a:t>
                      </a:r>
                    </a:p>
                    <a:p>
                      <a:pPr fontAlgn="base">
                        <a:lnSpc>
                          <a:spcPct val="107000"/>
                        </a:lnSpc>
                        <a:spcAft>
                          <a:spcPts val="800"/>
                        </a:spcAft>
                      </a:pPr>
                      <a:r>
                        <a:rPr lang="fr-FR" sz="900" dirty="0">
                          <a:effectLst/>
                        </a:rPr>
                        <a:t>    Mise en ligne  </a:t>
                      </a:r>
                    </a:p>
                    <a:p>
                      <a:pPr fontAlgn="base">
                        <a:lnSpc>
                          <a:spcPct val="107000"/>
                        </a:lnSpc>
                        <a:spcAft>
                          <a:spcPts val="800"/>
                        </a:spcAft>
                      </a:pPr>
                      <a:r>
                        <a:rPr lang="fr-FR" sz="900" dirty="0">
                          <a:effectLst/>
                        </a:rPr>
                        <a:t> </a:t>
                      </a:r>
                    </a:p>
                    <a:p>
                      <a:pPr fontAlgn="base">
                        <a:lnSpc>
                          <a:spcPct val="107000"/>
                        </a:lnSpc>
                        <a:spcAft>
                          <a:spcPts val="800"/>
                        </a:spcAft>
                      </a:pPr>
                      <a:r>
                        <a:rPr lang="fr-FR" sz="900" dirty="0">
                          <a:effectLst/>
                        </a:rPr>
                        <a:t> </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92743927"/>
                  </a:ext>
                </a:extLst>
              </a:tr>
              <a:tr h="280989">
                <a:tc gridSpan="2">
                  <a:txBody>
                    <a:bodyPr/>
                    <a:lstStyle/>
                    <a:p>
                      <a:pPr algn="ctr" fontAlgn="base">
                        <a:lnSpc>
                          <a:spcPct val="107000"/>
                        </a:lnSpc>
                        <a:spcAft>
                          <a:spcPts val="800"/>
                        </a:spcAft>
                      </a:pPr>
                      <a:r>
                        <a:rPr lang="fr-FR" sz="900" b="0" dirty="0">
                          <a:solidFill>
                            <a:schemeClr val="bg1"/>
                          </a:solidFill>
                          <a:effectLst/>
                        </a:rPr>
                        <a:t>Gestion de projet </a:t>
                      </a:r>
                      <a:endParaRPr lang="fr-FR" sz="900" b="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solidFill>
                      <a:srgbClr val="D6D8CE"/>
                    </a:solidFill>
                  </a:tcPr>
                </a:tc>
                <a:tc hMerge="1">
                  <a:txBody>
                    <a:bodyPr/>
                    <a:lstStyle/>
                    <a:p>
                      <a:endParaRPr lang="fr-FR"/>
                    </a:p>
                  </a:txBody>
                  <a:tcPr/>
                </a:tc>
                <a:tc gridSpan="2">
                  <a:txBody>
                    <a:bodyPr/>
                    <a:lstStyle/>
                    <a:p>
                      <a:pPr algn="ctr" fontAlgn="base">
                        <a:lnSpc>
                          <a:spcPct val="107000"/>
                        </a:lnSpc>
                        <a:spcAft>
                          <a:spcPts val="800"/>
                        </a:spcAft>
                      </a:pPr>
                      <a:r>
                        <a:rPr lang="fr-FR" sz="900" dirty="0">
                          <a:effectLst/>
                        </a:rPr>
                        <a:t>Gestion de projet </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fr-FR"/>
                    </a:p>
                  </a:txBody>
                  <a:tcPr/>
                </a:tc>
                <a:tc>
                  <a:txBody>
                    <a:bodyPr/>
                    <a:lstStyle/>
                    <a:p>
                      <a:pPr algn="ctr" fontAlgn="base">
                        <a:lnSpc>
                          <a:spcPct val="107000"/>
                        </a:lnSpc>
                        <a:spcAft>
                          <a:spcPts val="800"/>
                        </a:spcAft>
                      </a:pPr>
                      <a:r>
                        <a:rPr lang="fr-FR" sz="900" dirty="0">
                          <a:effectLst/>
                        </a:rPr>
                        <a:t>Gestion de projet </a:t>
                      </a:r>
                      <a:endParaRPr lang="fr-FR"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77986824"/>
                  </a:ext>
                </a:extLst>
              </a:tr>
            </a:tbl>
          </a:graphicData>
        </a:graphic>
      </p:graphicFrame>
    </p:spTree>
    <p:extLst>
      <p:ext uri="{BB962C8B-B14F-4D97-AF65-F5344CB8AC3E}">
        <p14:creationId xmlns:p14="http://schemas.microsoft.com/office/powerpoint/2010/main" val="110546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A10F56-4600-4E72-882F-DF9A3D705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4E7C649-57E0-4A93-B134-67101C07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35AF4F-B82E-435B-8949-29173A055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5412222" cy="3734405"/>
          </a:xfrm>
          <a:custGeom>
            <a:avLst/>
            <a:gdLst>
              <a:gd name="connsiteX0" fmla="*/ 1441992 w 5412222"/>
              <a:gd name="connsiteY0" fmla="*/ 2504513 h 3734405"/>
              <a:gd name="connsiteX1" fmla="*/ 1566499 w 5412222"/>
              <a:gd name="connsiteY1" fmla="*/ 2518404 h 3734405"/>
              <a:gd name="connsiteX2" fmla="*/ 1750954 w 5412222"/>
              <a:gd name="connsiteY2" fmla="*/ 2629527 h 3734405"/>
              <a:gd name="connsiteX3" fmla="*/ 1714063 w 5412222"/>
              <a:gd name="connsiteY3" fmla="*/ 3370350 h 3734405"/>
              <a:gd name="connsiteX4" fmla="*/ 1548053 w 5412222"/>
              <a:gd name="connsiteY4" fmla="*/ 3703720 h 3734405"/>
              <a:gd name="connsiteX5" fmla="*/ 1345153 w 5412222"/>
              <a:gd name="connsiteY5" fmla="*/ 3722241 h 3734405"/>
              <a:gd name="connsiteX6" fmla="*/ 1142252 w 5412222"/>
              <a:gd name="connsiteY6" fmla="*/ 3611117 h 3734405"/>
              <a:gd name="connsiteX7" fmla="*/ 1123807 w 5412222"/>
              <a:gd name="connsiteY7" fmla="*/ 3388870 h 3734405"/>
              <a:gd name="connsiteX8" fmla="*/ 1160697 w 5412222"/>
              <a:gd name="connsiteY8" fmla="*/ 3018459 h 3734405"/>
              <a:gd name="connsiteX9" fmla="*/ 1179143 w 5412222"/>
              <a:gd name="connsiteY9" fmla="*/ 2851774 h 3734405"/>
              <a:gd name="connsiteX10" fmla="*/ 1197589 w 5412222"/>
              <a:gd name="connsiteY10" fmla="*/ 2722130 h 3734405"/>
              <a:gd name="connsiteX11" fmla="*/ 1345153 w 5412222"/>
              <a:gd name="connsiteY11" fmla="*/ 2518404 h 3734405"/>
              <a:gd name="connsiteX12" fmla="*/ 1441992 w 5412222"/>
              <a:gd name="connsiteY12" fmla="*/ 2504513 h 3734405"/>
              <a:gd name="connsiteX13" fmla="*/ 2975080 w 5412222"/>
              <a:gd name="connsiteY13" fmla="*/ 2484443 h 3734405"/>
              <a:gd name="connsiteX14" fmla="*/ 3097382 w 5412222"/>
              <a:gd name="connsiteY14" fmla="*/ 2507883 h 3734405"/>
              <a:gd name="connsiteX15" fmla="*/ 3189904 w 5412222"/>
              <a:gd name="connsiteY15" fmla="*/ 2581966 h 3734405"/>
              <a:gd name="connsiteX16" fmla="*/ 3263922 w 5412222"/>
              <a:gd name="connsiteY16" fmla="*/ 2730130 h 3734405"/>
              <a:gd name="connsiteX17" fmla="*/ 3356443 w 5412222"/>
              <a:gd name="connsiteY17" fmla="*/ 3322788 h 3734405"/>
              <a:gd name="connsiteX18" fmla="*/ 3337939 w 5412222"/>
              <a:gd name="connsiteY18" fmla="*/ 3545035 h 3734405"/>
              <a:gd name="connsiteX19" fmla="*/ 3282426 w 5412222"/>
              <a:gd name="connsiteY19" fmla="*/ 3637638 h 3734405"/>
              <a:gd name="connsiteX20" fmla="*/ 3171400 w 5412222"/>
              <a:gd name="connsiteY20" fmla="*/ 3674679 h 3734405"/>
              <a:gd name="connsiteX21" fmla="*/ 3115887 w 5412222"/>
              <a:gd name="connsiteY21" fmla="*/ 3693200 h 3734405"/>
              <a:gd name="connsiteX22" fmla="*/ 2967852 w 5412222"/>
              <a:gd name="connsiteY22" fmla="*/ 3674679 h 3734405"/>
              <a:gd name="connsiteX23" fmla="*/ 2838321 w 5412222"/>
              <a:gd name="connsiteY23" fmla="*/ 3563556 h 3734405"/>
              <a:gd name="connsiteX24" fmla="*/ 2782808 w 5412222"/>
              <a:gd name="connsiteY24" fmla="*/ 3359829 h 3734405"/>
              <a:gd name="connsiteX25" fmla="*/ 2764304 w 5412222"/>
              <a:gd name="connsiteY25" fmla="*/ 3156103 h 3734405"/>
              <a:gd name="connsiteX26" fmla="*/ 2708791 w 5412222"/>
              <a:gd name="connsiteY26" fmla="*/ 2878295 h 3734405"/>
              <a:gd name="connsiteX27" fmla="*/ 2690286 w 5412222"/>
              <a:gd name="connsiteY27" fmla="*/ 2637527 h 3734405"/>
              <a:gd name="connsiteX28" fmla="*/ 2912339 w 5412222"/>
              <a:gd name="connsiteY28" fmla="*/ 2489363 h 3734405"/>
              <a:gd name="connsiteX29" fmla="*/ 2975080 w 5412222"/>
              <a:gd name="connsiteY29" fmla="*/ 2484443 h 3734405"/>
              <a:gd name="connsiteX30" fmla="*/ 4122198 w 5412222"/>
              <a:gd name="connsiteY30" fmla="*/ 1964873 h 3734405"/>
              <a:gd name="connsiteX31" fmla="*/ 4289154 w 5412222"/>
              <a:gd name="connsiteY31" fmla="*/ 2020607 h 3734405"/>
              <a:gd name="connsiteX32" fmla="*/ 4437557 w 5412222"/>
              <a:gd name="connsiteY32" fmla="*/ 2169233 h 3734405"/>
              <a:gd name="connsiteX33" fmla="*/ 4567411 w 5412222"/>
              <a:gd name="connsiteY33" fmla="*/ 2336436 h 3734405"/>
              <a:gd name="connsiteX34" fmla="*/ 4752916 w 5412222"/>
              <a:gd name="connsiteY34" fmla="*/ 2540795 h 3734405"/>
              <a:gd name="connsiteX35" fmla="*/ 4882769 w 5412222"/>
              <a:gd name="connsiteY35" fmla="*/ 2763733 h 3734405"/>
              <a:gd name="connsiteX36" fmla="*/ 4771467 w 5412222"/>
              <a:gd name="connsiteY36" fmla="*/ 2986671 h 3734405"/>
              <a:gd name="connsiteX37" fmla="*/ 4567411 w 5412222"/>
              <a:gd name="connsiteY37" fmla="*/ 3060983 h 3734405"/>
              <a:gd name="connsiteX38" fmla="*/ 4474659 w 5412222"/>
              <a:gd name="connsiteY38" fmla="*/ 3042405 h 3734405"/>
              <a:gd name="connsiteX39" fmla="*/ 4344804 w 5412222"/>
              <a:gd name="connsiteY39" fmla="*/ 2949514 h 3734405"/>
              <a:gd name="connsiteX40" fmla="*/ 3955244 w 5412222"/>
              <a:gd name="connsiteY40" fmla="*/ 2466483 h 3734405"/>
              <a:gd name="connsiteX41" fmla="*/ 3862491 w 5412222"/>
              <a:gd name="connsiteY41" fmla="*/ 2280701 h 3734405"/>
              <a:gd name="connsiteX42" fmla="*/ 3881042 w 5412222"/>
              <a:gd name="connsiteY42" fmla="*/ 2169233 h 3734405"/>
              <a:gd name="connsiteX43" fmla="*/ 3936693 w 5412222"/>
              <a:gd name="connsiteY43" fmla="*/ 2076342 h 3734405"/>
              <a:gd name="connsiteX44" fmla="*/ 3992345 w 5412222"/>
              <a:gd name="connsiteY44" fmla="*/ 2039186 h 3734405"/>
              <a:gd name="connsiteX45" fmla="*/ 4122198 w 5412222"/>
              <a:gd name="connsiteY45" fmla="*/ 1964873 h 3734405"/>
              <a:gd name="connsiteX46" fmla="*/ 146310 w 5412222"/>
              <a:gd name="connsiteY46" fmla="*/ 1953889 h 3734405"/>
              <a:gd name="connsiteX47" fmla="*/ 350366 w 5412222"/>
              <a:gd name="connsiteY47" fmla="*/ 2046733 h 3734405"/>
              <a:gd name="connsiteX48" fmla="*/ 443118 w 5412222"/>
              <a:gd name="connsiteY48" fmla="*/ 2232420 h 3734405"/>
              <a:gd name="connsiteX49" fmla="*/ 368916 w 5412222"/>
              <a:gd name="connsiteY49" fmla="*/ 2455245 h 3734405"/>
              <a:gd name="connsiteX50" fmla="*/ 55877 w 5412222"/>
              <a:gd name="connsiteY50" fmla="*/ 2823429 h 3734405"/>
              <a:gd name="connsiteX51" fmla="*/ 0 w 5412222"/>
              <a:gd name="connsiteY51" fmla="*/ 2890207 h 3734405"/>
              <a:gd name="connsiteX52" fmla="*/ 0 w 5412222"/>
              <a:gd name="connsiteY52" fmla="*/ 2010548 h 3734405"/>
              <a:gd name="connsiteX53" fmla="*/ 48920 w 5412222"/>
              <a:gd name="connsiteY53" fmla="*/ 1981743 h 3734405"/>
              <a:gd name="connsiteX54" fmla="*/ 146310 w 5412222"/>
              <a:gd name="connsiteY54" fmla="*/ 1953889 h 3734405"/>
              <a:gd name="connsiteX55" fmla="*/ 4987001 w 5412222"/>
              <a:gd name="connsiteY55" fmla="*/ 730996 h 3734405"/>
              <a:gd name="connsiteX56" fmla="*/ 5079441 w 5412222"/>
              <a:gd name="connsiteY56" fmla="*/ 730996 h 3734405"/>
              <a:gd name="connsiteX57" fmla="*/ 5338271 w 5412222"/>
              <a:gd name="connsiteY57" fmla="*/ 804801 h 3734405"/>
              <a:gd name="connsiteX58" fmla="*/ 5412222 w 5412222"/>
              <a:gd name="connsiteY58" fmla="*/ 970860 h 3734405"/>
              <a:gd name="connsiteX59" fmla="*/ 5412222 w 5412222"/>
              <a:gd name="connsiteY59" fmla="*/ 1100017 h 3734405"/>
              <a:gd name="connsiteX60" fmla="*/ 5338271 w 5412222"/>
              <a:gd name="connsiteY60" fmla="*/ 1266077 h 3734405"/>
              <a:gd name="connsiteX61" fmla="*/ 5171880 w 5412222"/>
              <a:gd name="connsiteY61" fmla="*/ 1339881 h 3734405"/>
              <a:gd name="connsiteX62" fmla="*/ 4913050 w 5412222"/>
              <a:gd name="connsiteY62" fmla="*/ 1339881 h 3734405"/>
              <a:gd name="connsiteX63" fmla="*/ 4580268 w 5412222"/>
              <a:gd name="connsiteY63" fmla="*/ 1339881 h 3734405"/>
              <a:gd name="connsiteX64" fmla="*/ 4413877 w 5412222"/>
              <a:gd name="connsiteY64" fmla="*/ 1321430 h 3734405"/>
              <a:gd name="connsiteX65" fmla="*/ 4247486 w 5412222"/>
              <a:gd name="connsiteY65" fmla="*/ 1247626 h 3734405"/>
              <a:gd name="connsiteX66" fmla="*/ 4192022 w 5412222"/>
              <a:gd name="connsiteY66" fmla="*/ 1118468 h 3734405"/>
              <a:gd name="connsiteX67" fmla="*/ 4192022 w 5412222"/>
              <a:gd name="connsiteY67" fmla="*/ 1026213 h 3734405"/>
              <a:gd name="connsiteX68" fmla="*/ 4247486 w 5412222"/>
              <a:gd name="connsiteY68" fmla="*/ 860154 h 3734405"/>
              <a:gd name="connsiteX69" fmla="*/ 4395389 w 5412222"/>
              <a:gd name="connsiteY69" fmla="*/ 786350 h 3734405"/>
              <a:gd name="connsiteX70" fmla="*/ 4617243 w 5412222"/>
              <a:gd name="connsiteY70" fmla="*/ 767899 h 3734405"/>
              <a:gd name="connsiteX71" fmla="*/ 4987001 w 5412222"/>
              <a:gd name="connsiteY71" fmla="*/ 730996 h 3734405"/>
              <a:gd name="connsiteX72" fmla="*/ 3807960 w 5412222"/>
              <a:gd name="connsiteY72" fmla="*/ 0 h 3734405"/>
              <a:gd name="connsiteX73" fmla="*/ 4404064 w 5412222"/>
              <a:gd name="connsiteY73" fmla="*/ 0 h 3734405"/>
              <a:gd name="connsiteX74" fmla="*/ 4368291 w 5412222"/>
              <a:gd name="connsiteY74" fmla="*/ 41360 h 3734405"/>
              <a:gd name="connsiteX75" fmla="*/ 4329548 w 5412222"/>
              <a:gd name="connsiteY75" fmla="*/ 87787 h 3734405"/>
              <a:gd name="connsiteX76" fmla="*/ 4107495 w 5412222"/>
              <a:gd name="connsiteY76" fmla="*/ 198776 h 3734405"/>
              <a:gd name="connsiteX77" fmla="*/ 3885443 w 5412222"/>
              <a:gd name="connsiteY77" fmla="*/ 106285 h 3734405"/>
              <a:gd name="connsiteX78" fmla="*/ 3818365 w 5412222"/>
              <a:gd name="connsiteY78" fmla="*/ 23043 h 373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412222" h="3734405">
                <a:moveTo>
                  <a:pt x="1441992" y="2504513"/>
                </a:moveTo>
                <a:cubicBezTo>
                  <a:pt x="1478883" y="2504513"/>
                  <a:pt x="1520385" y="2509143"/>
                  <a:pt x="1566499" y="2518404"/>
                </a:cubicBezTo>
                <a:cubicBezTo>
                  <a:pt x="1658726" y="2536924"/>
                  <a:pt x="1732509" y="2573965"/>
                  <a:pt x="1750954" y="2629527"/>
                </a:cubicBezTo>
                <a:cubicBezTo>
                  <a:pt x="1787845" y="2703609"/>
                  <a:pt x="1714063" y="3296268"/>
                  <a:pt x="1714063" y="3370350"/>
                </a:cubicBezTo>
                <a:cubicBezTo>
                  <a:pt x="1695617" y="3555556"/>
                  <a:pt x="1658726" y="3666679"/>
                  <a:pt x="1548053" y="3703720"/>
                </a:cubicBezTo>
                <a:cubicBezTo>
                  <a:pt x="1492717" y="3740761"/>
                  <a:pt x="1418935" y="3740761"/>
                  <a:pt x="1345153" y="3722241"/>
                </a:cubicBezTo>
                <a:cubicBezTo>
                  <a:pt x="1252925" y="3722241"/>
                  <a:pt x="1179143" y="3685199"/>
                  <a:pt x="1142252" y="3611117"/>
                </a:cubicBezTo>
                <a:cubicBezTo>
                  <a:pt x="1123807" y="3555556"/>
                  <a:pt x="1105361" y="3481473"/>
                  <a:pt x="1123807" y="3388870"/>
                </a:cubicBezTo>
                <a:cubicBezTo>
                  <a:pt x="1123807" y="3388870"/>
                  <a:pt x="1160697" y="3055500"/>
                  <a:pt x="1160697" y="3018459"/>
                </a:cubicBezTo>
                <a:cubicBezTo>
                  <a:pt x="1160697" y="2962897"/>
                  <a:pt x="1179143" y="2870294"/>
                  <a:pt x="1179143" y="2851774"/>
                </a:cubicBezTo>
                <a:cubicBezTo>
                  <a:pt x="1197589" y="2722130"/>
                  <a:pt x="1197589" y="2722130"/>
                  <a:pt x="1197589" y="2722130"/>
                </a:cubicBezTo>
                <a:cubicBezTo>
                  <a:pt x="1234480" y="2611007"/>
                  <a:pt x="1289816" y="2555445"/>
                  <a:pt x="1345153" y="2518404"/>
                </a:cubicBezTo>
                <a:cubicBezTo>
                  <a:pt x="1372821" y="2509143"/>
                  <a:pt x="1405101" y="2504513"/>
                  <a:pt x="1441992" y="2504513"/>
                </a:cubicBezTo>
                <a:close/>
                <a:moveTo>
                  <a:pt x="2975080" y="2484443"/>
                </a:moveTo>
                <a:cubicBezTo>
                  <a:pt x="3031460" y="2487048"/>
                  <a:pt x="3069626" y="2507883"/>
                  <a:pt x="3097382" y="2507883"/>
                </a:cubicBezTo>
                <a:cubicBezTo>
                  <a:pt x="3134391" y="2526404"/>
                  <a:pt x="3152895" y="2544924"/>
                  <a:pt x="3189904" y="2581966"/>
                </a:cubicBezTo>
                <a:cubicBezTo>
                  <a:pt x="3208409" y="2619007"/>
                  <a:pt x="3226913" y="2656048"/>
                  <a:pt x="3263922" y="2730130"/>
                </a:cubicBezTo>
                <a:cubicBezTo>
                  <a:pt x="3282426" y="2804212"/>
                  <a:pt x="3356443" y="3322788"/>
                  <a:pt x="3356443" y="3322788"/>
                </a:cubicBezTo>
                <a:cubicBezTo>
                  <a:pt x="3374948" y="3433912"/>
                  <a:pt x="3356443" y="3507994"/>
                  <a:pt x="3337939" y="3545035"/>
                </a:cubicBezTo>
                <a:cubicBezTo>
                  <a:pt x="3319435" y="3582076"/>
                  <a:pt x="3300930" y="3619117"/>
                  <a:pt x="3282426" y="3637638"/>
                </a:cubicBezTo>
                <a:cubicBezTo>
                  <a:pt x="3245417" y="3656158"/>
                  <a:pt x="3208409" y="3656158"/>
                  <a:pt x="3171400" y="3674679"/>
                </a:cubicBezTo>
                <a:cubicBezTo>
                  <a:pt x="3152895" y="3674679"/>
                  <a:pt x="3134391" y="3693200"/>
                  <a:pt x="3115887" y="3693200"/>
                </a:cubicBezTo>
                <a:cubicBezTo>
                  <a:pt x="3060374" y="3711720"/>
                  <a:pt x="3004860" y="3711720"/>
                  <a:pt x="2967852" y="3674679"/>
                </a:cubicBezTo>
                <a:cubicBezTo>
                  <a:pt x="2912339" y="3656158"/>
                  <a:pt x="2875330" y="3619117"/>
                  <a:pt x="2838321" y="3563556"/>
                </a:cubicBezTo>
                <a:cubicBezTo>
                  <a:pt x="2801312" y="3507994"/>
                  <a:pt x="2782808" y="3433912"/>
                  <a:pt x="2782808" y="3359829"/>
                </a:cubicBezTo>
                <a:cubicBezTo>
                  <a:pt x="2764304" y="3156103"/>
                  <a:pt x="2764304" y="3156103"/>
                  <a:pt x="2764304" y="3156103"/>
                </a:cubicBezTo>
                <a:cubicBezTo>
                  <a:pt x="2708791" y="2878295"/>
                  <a:pt x="2708791" y="2878295"/>
                  <a:pt x="2708791" y="2878295"/>
                </a:cubicBezTo>
                <a:cubicBezTo>
                  <a:pt x="2671782" y="2767171"/>
                  <a:pt x="2671782" y="2693089"/>
                  <a:pt x="2690286" y="2637527"/>
                </a:cubicBezTo>
                <a:cubicBezTo>
                  <a:pt x="2727295" y="2563445"/>
                  <a:pt x="2801312" y="2489363"/>
                  <a:pt x="2912339" y="2489363"/>
                </a:cubicBezTo>
                <a:cubicBezTo>
                  <a:pt x="2935469" y="2484733"/>
                  <a:pt x="2956286" y="2483575"/>
                  <a:pt x="2975080" y="2484443"/>
                </a:cubicBezTo>
                <a:close/>
                <a:moveTo>
                  <a:pt x="4122198" y="1964873"/>
                </a:moveTo>
                <a:cubicBezTo>
                  <a:pt x="4177850" y="1964873"/>
                  <a:pt x="4233502" y="1983451"/>
                  <a:pt x="4289154" y="2020607"/>
                </a:cubicBezTo>
                <a:cubicBezTo>
                  <a:pt x="4344804" y="2039186"/>
                  <a:pt x="4400456" y="2094920"/>
                  <a:pt x="4437557" y="2169233"/>
                </a:cubicBezTo>
                <a:cubicBezTo>
                  <a:pt x="4567411" y="2336436"/>
                  <a:pt x="4567411" y="2336436"/>
                  <a:pt x="4567411" y="2336436"/>
                </a:cubicBezTo>
                <a:cubicBezTo>
                  <a:pt x="4752916" y="2540795"/>
                  <a:pt x="4752916" y="2540795"/>
                  <a:pt x="4752916" y="2540795"/>
                </a:cubicBezTo>
                <a:cubicBezTo>
                  <a:pt x="4827118" y="2633686"/>
                  <a:pt x="4864220" y="2707999"/>
                  <a:pt x="4882769" y="2763733"/>
                </a:cubicBezTo>
                <a:cubicBezTo>
                  <a:pt x="4882769" y="2838046"/>
                  <a:pt x="4864220" y="2930936"/>
                  <a:pt x="4771467" y="2986671"/>
                </a:cubicBezTo>
                <a:cubicBezTo>
                  <a:pt x="4697264" y="3042405"/>
                  <a:pt x="4623063" y="3060983"/>
                  <a:pt x="4567411" y="3060983"/>
                </a:cubicBezTo>
                <a:cubicBezTo>
                  <a:pt x="4548860" y="3060983"/>
                  <a:pt x="4511759" y="3060983"/>
                  <a:pt x="4474659" y="3042405"/>
                </a:cubicBezTo>
                <a:cubicBezTo>
                  <a:pt x="4437557" y="3023827"/>
                  <a:pt x="4400456" y="2986671"/>
                  <a:pt x="4344804" y="2949514"/>
                </a:cubicBezTo>
                <a:cubicBezTo>
                  <a:pt x="4289154" y="2893780"/>
                  <a:pt x="3955244" y="2466483"/>
                  <a:pt x="3955244" y="2466483"/>
                </a:cubicBezTo>
                <a:cubicBezTo>
                  <a:pt x="3899592" y="2392170"/>
                  <a:pt x="3862491" y="2317858"/>
                  <a:pt x="3862491" y="2280701"/>
                </a:cubicBezTo>
                <a:cubicBezTo>
                  <a:pt x="3862491" y="2224967"/>
                  <a:pt x="3862491" y="2187811"/>
                  <a:pt x="3881042" y="2169233"/>
                </a:cubicBezTo>
                <a:cubicBezTo>
                  <a:pt x="3899592" y="2132076"/>
                  <a:pt x="3918143" y="2113498"/>
                  <a:pt x="3936693" y="2076342"/>
                </a:cubicBezTo>
                <a:cubicBezTo>
                  <a:pt x="3973794" y="2057764"/>
                  <a:pt x="3992345" y="2039186"/>
                  <a:pt x="3992345" y="2039186"/>
                </a:cubicBezTo>
                <a:cubicBezTo>
                  <a:pt x="4029446" y="2002029"/>
                  <a:pt x="4085097" y="1983451"/>
                  <a:pt x="4122198" y="1964873"/>
                </a:cubicBezTo>
                <a:close/>
                <a:moveTo>
                  <a:pt x="146310" y="1953889"/>
                </a:moveTo>
                <a:cubicBezTo>
                  <a:pt x="201962" y="1953889"/>
                  <a:pt x="276164" y="1991027"/>
                  <a:pt x="350366" y="2046733"/>
                </a:cubicBezTo>
                <a:cubicBezTo>
                  <a:pt x="424568" y="2102439"/>
                  <a:pt x="443118" y="2176714"/>
                  <a:pt x="443118" y="2232420"/>
                </a:cubicBezTo>
                <a:cubicBezTo>
                  <a:pt x="443118" y="2288126"/>
                  <a:pt x="424568" y="2362401"/>
                  <a:pt x="368916" y="2455245"/>
                </a:cubicBezTo>
                <a:cubicBezTo>
                  <a:pt x="368916" y="2455245"/>
                  <a:pt x="181092" y="2674589"/>
                  <a:pt x="55877" y="2823429"/>
                </a:cubicBezTo>
                <a:lnTo>
                  <a:pt x="0" y="2890207"/>
                </a:lnTo>
                <a:lnTo>
                  <a:pt x="0" y="2010548"/>
                </a:lnTo>
                <a:lnTo>
                  <a:pt x="48920" y="1981743"/>
                </a:lnTo>
                <a:cubicBezTo>
                  <a:pt x="86021" y="1963174"/>
                  <a:pt x="118485" y="1953889"/>
                  <a:pt x="146310" y="1953889"/>
                </a:cubicBezTo>
                <a:close/>
                <a:moveTo>
                  <a:pt x="4987001" y="730996"/>
                </a:moveTo>
                <a:cubicBezTo>
                  <a:pt x="5079441" y="730996"/>
                  <a:pt x="5079441" y="730996"/>
                  <a:pt x="5079441" y="730996"/>
                </a:cubicBezTo>
                <a:cubicBezTo>
                  <a:pt x="5190368" y="749448"/>
                  <a:pt x="5282808" y="786350"/>
                  <a:pt x="5338271" y="804801"/>
                </a:cubicBezTo>
                <a:cubicBezTo>
                  <a:pt x="5393734" y="841703"/>
                  <a:pt x="5412222" y="897056"/>
                  <a:pt x="5412222" y="970860"/>
                </a:cubicBezTo>
                <a:cubicBezTo>
                  <a:pt x="5412222" y="1007762"/>
                  <a:pt x="5412222" y="1044664"/>
                  <a:pt x="5412222" y="1100017"/>
                </a:cubicBezTo>
                <a:cubicBezTo>
                  <a:pt x="5393734" y="1155371"/>
                  <a:pt x="5375246" y="1210724"/>
                  <a:pt x="5338271" y="1266077"/>
                </a:cubicBezTo>
                <a:cubicBezTo>
                  <a:pt x="5301295" y="1302979"/>
                  <a:pt x="5245832" y="1321430"/>
                  <a:pt x="5171880" y="1339881"/>
                </a:cubicBezTo>
                <a:cubicBezTo>
                  <a:pt x="5060954" y="1339881"/>
                  <a:pt x="5171880" y="1358332"/>
                  <a:pt x="4913050" y="1339881"/>
                </a:cubicBezTo>
                <a:cubicBezTo>
                  <a:pt x="4635731" y="1339881"/>
                  <a:pt x="4580268" y="1339881"/>
                  <a:pt x="4580268" y="1339881"/>
                </a:cubicBezTo>
                <a:cubicBezTo>
                  <a:pt x="4413877" y="1321430"/>
                  <a:pt x="4413877" y="1321430"/>
                  <a:pt x="4413877" y="1321430"/>
                </a:cubicBezTo>
                <a:cubicBezTo>
                  <a:pt x="4321437" y="1302979"/>
                  <a:pt x="4265974" y="1284528"/>
                  <a:pt x="4247486" y="1247626"/>
                </a:cubicBezTo>
                <a:cubicBezTo>
                  <a:pt x="4210510" y="1210724"/>
                  <a:pt x="4192022" y="1173821"/>
                  <a:pt x="4192022" y="1118468"/>
                </a:cubicBezTo>
                <a:cubicBezTo>
                  <a:pt x="4192022" y="1118468"/>
                  <a:pt x="4192022" y="1081566"/>
                  <a:pt x="4192022" y="1026213"/>
                </a:cubicBezTo>
                <a:cubicBezTo>
                  <a:pt x="4192022" y="970860"/>
                  <a:pt x="4210510" y="915507"/>
                  <a:pt x="4247486" y="860154"/>
                </a:cubicBezTo>
                <a:cubicBezTo>
                  <a:pt x="4265974" y="823252"/>
                  <a:pt x="4321437" y="786350"/>
                  <a:pt x="4395389" y="786350"/>
                </a:cubicBezTo>
                <a:cubicBezTo>
                  <a:pt x="4487828" y="767899"/>
                  <a:pt x="4561780" y="767899"/>
                  <a:pt x="4617243" y="767899"/>
                </a:cubicBezTo>
                <a:cubicBezTo>
                  <a:pt x="4783634" y="749448"/>
                  <a:pt x="4876074" y="730996"/>
                  <a:pt x="4987001" y="730996"/>
                </a:cubicBezTo>
                <a:close/>
                <a:moveTo>
                  <a:pt x="3807960" y="0"/>
                </a:moveTo>
                <a:lnTo>
                  <a:pt x="4404064" y="0"/>
                </a:lnTo>
                <a:lnTo>
                  <a:pt x="4368291" y="41360"/>
                </a:lnTo>
                <a:cubicBezTo>
                  <a:pt x="4352100" y="60329"/>
                  <a:pt x="4338800" y="76226"/>
                  <a:pt x="4329548" y="87787"/>
                </a:cubicBezTo>
                <a:cubicBezTo>
                  <a:pt x="4255530" y="161780"/>
                  <a:pt x="4181513" y="198776"/>
                  <a:pt x="4107495" y="198776"/>
                </a:cubicBezTo>
                <a:cubicBezTo>
                  <a:pt x="4033478" y="217275"/>
                  <a:pt x="3959460" y="180278"/>
                  <a:pt x="3885443" y="106285"/>
                </a:cubicBezTo>
                <a:cubicBezTo>
                  <a:pt x="3857687" y="78538"/>
                  <a:pt x="3834556" y="50790"/>
                  <a:pt x="3818365" y="23043"/>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solidFill>
                <a:schemeClr val="accent3"/>
              </a:solidFill>
            </a:endParaRPr>
          </a:p>
        </p:txBody>
      </p:sp>
      <p:sp>
        <p:nvSpPr>
          <p:cNvPr id="2" name="Titre 1">
            <a:extLst>
              <a:ext uri="{FF2B5EF4-FFF2-40B4-BE49-F238E27FC236}">
                <a16:creationId xmlns:a16="http://schemas.microsoft.com/office/drawing/2014/main" id="{7785A301-E7E2-42D3-81DE-B22103E03A98}"/>
              </a:ext>
            </a:extLst>
          </p:cNvPr>
          <p:cNvSpPr>
            <a:spLocks noGrp="1"/>
          </p:cNvSpPr>
          <p:nvPr>
            <p:ph type="title"/>
          </p:nvPr>
        </p:nvSpPr>
        <p:spPr>
          <a:xfrm>
            <a:off x="986700" y="1152601"/>
            <a:ext cx="3095626" cy="422199"/>
          </a:xfrm>
        </p:spPr>
        <p:txBody>
          <a:bodyPr>
            <a:normAutofit fontScale="90000"/>
          </a:bodyPr>
          <a:lstStyle/>
          <a:p>
            <a:r>
              <a:rPr lang="fr-FR" sz="3200" dirty="0">
                <a:latin typeface="Sagona Book (Corps)"/>
              </a:rPr>
              <a:t>Benchmark</a:t>
            </a:r>
          </a:p>
        </p:txBody>
      </p:sp>
      <p:pic>
        <p:nvPicPr>
          <p:cNvPr id="9" name="Graphique 8">
            <a:extLst>
              <a:ext uri="{FF2B5EF4-FFF2-40B4-BE49-F238E27FC236}">
                <a16:creationId xmlns:a16="http://schemas.microsoft.com/office/drawing/2014/main" id="{63987336-8F00-4BF3-A348-505976CBFF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7984" y="6119061"/>
            <a:ext cx="1102900" cy="294439"/>
          </a:xfrm>
          <a:custGeom>
            <a:avLst/>
            <a:gdLst/>
            <a:ahLst/>
            <a:cxnLst/>
            <a:rect l="l" t="t" r="r" b="b"/>
            <a:pathLst>
              <a:path w="4284000" h="5409338">
                <a:moveTo>
                  <a:pt x="0" y="0"/>
                </a:moveTo>
                <a:lnTo>
                  <a:pt x="4284000" y="0"/>
                </a:lnTo>
                <a:lnTo>
                  <a:pt x="4284000" y="5409338"/>
                </a:lnTo>
                <a:lnTo>
                  <a:pt x="0" y="5409338"/>
                </a:lnTo>
                <a:close/>
              </a:path>
            </a:pathLst>
          </a:custGeom>
        </p:spPr>
      </p:pic>
      <p:pic>
        <p:nvPicPr>
          <p:cNvPr id="5" name="Graphique 4">
            <a:extLst>
              <a:ext uri="{FF2B5EF4-FFF2-40B4-BE49-F238E27FC236}">
                <a16:creationId xmlns:a16="http://schemas.microsoft.com/office/drawing/2014/main" id="{7AB18B21-BFCC-47C0-8017-0404551888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0052" y="598911"/>
            <a:ext cx="4876800" cy="4876800"/>
          </a:xfrm>
          <a:prstGeom prst="rect">
            <a:avLst/>
          </a:prstGeom>
        </p:spPr>
      </p:pic>
    </p:spTree>
    <p:extLst>
      <p:ext uri="{BB962C8B-B14F-4D97-AF65-F5344CB8AC3E}">
        <p14:creationId xmlns:p14="http://schemas.microsoft.com/office/powerpoint/2010/main" val="403477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1747</TotalTime>
  <Words>611</Words>
  <Application>Microsoft Office PowerPoint</Application>
  <PresentationFormat>Grand écran</PresentationFormat>
  <Paragraphs>136</Paragraphs>
  <Slides>23</Slides>
  <Notes>8</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23</vt:i4>
      </vt:variant>
    </vt:vector>
  </HeadingPairs>
  <TitlesOfParts>
    <vt:vector size="31" baseType="lpstr">
      <vt:lpstr>Arial</vt:lpstr>
      <vt:lpstr>Calibri</vt:lpstr>
      <vt:lpstr>Sagona Book</vt:lpstr>
      <vt:lpstr>Sagona Book (Corps)</vt:lpstr>
      <vt:lpstr>Symbol</vt:lpstr>
      <vt:lpstr>The Hand Extrablack</vt:lpstr>
      <vt:lpstr>The Hand Extrablack (En-têtes)</vt:lpstr>
      <vt:lpstr>BlobVTI</vt:lpstr>
      <vt:lpstr>Présentation PowerPoint</vt:lpstr>
      <vt:lpstr>Présentation PowerPoint</vt:lpstr>
      <vt:lpstr>Présentation PowerPoint</vt:lpstr>
      <vt:lpstr>Gestion du Projet</vt:lpstr>
      <vt:lpstr>Présentation PowerPoint</vt:lpstr>
      <vt:lpstr>Présentation PowerPoint</vt:lpstr>
      <vt:lpstr>Présentation PowerPoint</vt:lpstr>
      <vt:lpstr>Présentation PowerPoint</vt:lpstr>
      <vt:lpstr>Benchmark</vt:lpstr>
      <vt:lpstr>Présentation PowerPoint</vt:lpstr>
      <vt:lpstr>Présentation PowerPoint</vt:lpstr>
      <vt:lpstr>Présentation PowerPoint</vt:lpstr>
      <vt:lpstr>Présentation PowerPoint</vt:lpstr>
      <vt:lpstr>Mockups</vt:lpstr>
      <vt:lpstr>Présentation PowerPoint</vt:lpstr>
      <vt:lpstr>Présentation PowerPoint</vt:lpstr>
      <vt:lpstr>Présentation PowerPoint</vt:lpstr>
      <vt:lpstr>Démonstration</vt:lpstr>
      <vt:lpstr>Back-end</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Paulo Silva</dc:creator>
  <cp:lastModifiedBy>Paulo Silva</cp:lastModifiedBy>
  <cp:revision>62</cp:revision>
  <dcterms:created xsi:type="dcterms:W3CDTF">2021-02-20T09:55:15Z</dcterms:created>
  <dcterms:modified xsi:type="dcterms:W3CDTF">2021-03-26T12:44:55Z</dcterms:modified>
</cp:coreProperties>
</file>